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72" r:id="rId4"/>
    <p:sldId id="274" r:id="rId5"/>
    <p:sldId id="273" r:id="rId6"/>
    <p:sldId id="259" r:id="rId7"/>
    <p:sldId id="265" r:id="rId8"/>
    <p:sldId id="278" r:id="rId9"/>
    <p:sldId id="277" r:id="rId10"/>
    <p:sldId id="292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857FE1-2D09-43C1-9605-FA26032AE4CE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0DF051-14E3-4139-9712-EF6ECA783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7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3BE9B0-9BF4-4E61-B7FA-0797338DD4A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08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881CD5-BD9A-4970-98A9-28EE080CA1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6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161299-B2AB-4446-BF9B-DC41F99968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2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F63FAB-4C12-4A4E-BFE6-52F141526B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9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726AB-50BA-440E-AB5D-1ED5C9EE540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7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CF9B75-E939-4CB7-BE84-670ADFF605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3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соответствии с приказом от 17.03.2017 №1094 «Об утверждении региональных операторов расходования средств субсидий из федерального и регионального бюджетов при реализации мероприятия 5.1 «Развитие национально-региональной системы независимой оценки качества общего образования через реализацию пилотных проектов и создание национальных механизмов оценки качества» Федеральной целевой программы развития образования на 2016-2020 годы в Краснодарском крае».</a:t>
            </a:r>
          </a:p>
          <a:p>
            <a:pPr>
              <a:spcBef>
                <a:spcPct val="0"/>
              </a:spcBef>
            </a:pPr>
            <a:r>
              <a:rPr lang="ru-RU" smtClean="0"/>
              <a:t>ГКУУ КК ЦОКО была выделены средства в объеме 43 122 000 рублей на обновление оснащенности РЦОИ техническим оборудованием для повышения скорости обработки экзаменационных материалов и увеличение оснащенности ППЭ сканерами, принтерами и автоматизированными рабочими местами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FEF23B-1DE1-47A4-BA9C-602F4B8F9A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39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F5C325-A929-4110-98CB-8FEF7BDDB7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8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D73890-6D5F-4C05-90EE-E11043A1D5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39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6E7AA-F3AF-44EC-9657-D593B41875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17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659F-A476-4507-9AC0-E9745E4BF1B0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62B7-2624-4553-9E33-0244455D4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C012-27ED-4EB2-8CFB-CDDA93B58A91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116-355C-4928-98B4-86290028D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27C1-4594-4D12-8C98-459BC065E531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9F8E-231B-48DB-AE72-3281BBC5F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836-00BF-4C60-8012-CD7FFD2A727E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1A2C-68F7-4664-A16A-87EED6BD7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FAC0-7B8B-4A8F-B77E-7A145C181CA5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8F47-56F6-4535-BBF1-55045323E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9167-B01E-43E7-8EDE-B5C117D735EC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EE19-FAF6-42EF-9AC8-B2CB6DBD4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82D4-FE6F-4897-9D63-11E30A4E4EFF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E501-0CA5-454D-8AB7-FA974A56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74A9-BD49-4785-A43E-9C999B7384DE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E2FED-5299-4550-A32A-048466B82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A15A-5284-413F-B2D4-8F5BD808D2CA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9AE5-9F62-48EA-85EC-D2A1D563E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1736-CDD3-4624-8EE1-F7A616BC1F35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2F08-7B13-4792-B9C9-A413FBF1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3BDE-C83B-4171-A9C2-5DF27AB3D21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CCA2-8618-46EF-B30E-BAD0313D1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6D751-E1E9-4963-942F-2FD9322EC40A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2E07F-6F77-4337-9123-041CDCF1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1238"/>
            <a:ext cx="12174538" cy="5765800"/>
          </a:xfrm>
          <a:prstGeom prst="rect">
            <a:avLst/>
          </a:prstGeom>
          <a:solidFill>
            <a:srgbClr val="FBE5D6">
              <a:alpha val="34118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114425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Министерство образования, науки и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молодёжной политики Краснодарского края</a:t>
            </a:r>
          </a:p>
        </p:txBody>
      </p:sp>
      <p:pic>
        <p:nvPicPr>
          <p:cNvPr id="4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65190" y="2405734"/>
            <a:ext cx="3456384" cy="3161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6"/>
          <p:cNvSpPr/>
          <p:nvPr/>
        </p:nvSpPr>
        <p:spPr>
          <a:xfrm flipV="1">
            <a:off x="0" y="1114425"/>
            <a:ext cx="6310313" cy="5743575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4B1C0">
              <a:alpha val="34118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8475" y="2133600"/>
            <a:ext cx="64325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1F4E79"/>
                </a:solidFill>
                <a:latin typeface="Calibri" pitchFamily="34" charset="0"/>
                <a:ea typeface="Segoe UI Black"/>
                <a:cs typeface="Segoe UI Black"/>
              </a:rPr>
              <a:t>О работе с бланками при проведении итогового сочинения (изложения) в 2018-2019 учебном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80063"/>
            <a:ext cx="12192000" cy="862012"/>
          </a:xfrm>
          <a:prstGeom prst="rect">
            <a:avLst/>
          </a:prstGeom>
          <a:solidFill>
            <a:srgbClr val="4396A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343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8850" y="5397500"/>
            <a:ext cx="19573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" y="-1588"/>
            <a:ext cx="1130300" cy="113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2200"/>
            <a:ext cx="12174538" cy="5765800"/>
          </a:xfrm>
          <a:prstGeom prst="rect">
            <a:avLst/>
          </a:prstGeom>
          <a:solidFill>
            <a:srgbClr val="FBE5D6">
              <a:alpha val="34118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114425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Министерство образования, науки и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молодёжной политики Краснодарского края</a:t>
            </a:r>
          </a:p>
        </p:txBody>
      </p:sp>
      <p:pic>
        <p:nvPicPr>
          <p:cNvPr id="4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65190" y="2405734"/>
            <a:ext cx="3456384" cy="3161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6"/>
          <p:cNvSpPr/>
          <p:nvPr/>
        </p:nvSpPr>
        <p:spPr>
          <a:xfrm flipV="1">
            <a:off x="0" y="1114425"/>
            <a:ext cx="6310313" cy="5743575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4B1C0">
              <a:alpha val="34118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8963" y="2717800"/>
            <a:ext cx="64325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Segoe UI Black" pitchFamily="34" charset="0"/>
                <a:cs typeface="Segoe UI Black" pitchFamily="34" charset="0"/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80063"/>
            <a:ext cx="12192000" cy="862012"/>
          </a:xfrm>
          <a:prstGeom prst="rect">
            <a:avLst/>
          </a:prstGeom>
          <a:solidFill>
            <a:srgbClr val="4396A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1207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8850" y="5397500"/>
            <a:ext cx="19573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" y="-1588"/>
            <a:ext cx="1130300" cy="113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3" name="Group 109"/>
          <p:cNvGraphicFramePr>
            <a:graphicFrameLocks/>
          </p:cNvGraphicFramePr>
          <p:nvPr/>
        </p:nvGraphicFramePr>
        <p:xfrm>
          <a:off x="822325" y="1017588"/>
          <a:ext cx="10816046" cy="3299846"/>
        </p:xfrm>
        <a:graphic>
          <a:graphicData uri="http://schemas.openxmlformats.org/drawingml/2006/table">
            <a:tbl>
              <a:tblPr/>
              <a:tblGrid>
                <a:gridCol w="2484135"/>
                <a:gridCol w="8331911"/>
              </a:tblGrid>
              <a:tr h="3857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Заполняемые участником поля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Код региона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Код субъекта РФ:                        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Код образовательной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Код ОО, где учится участник: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00хххх или 000ххх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Класс: номер, буква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Класс, в котором учится: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Код ОО, где пишет сочинение (изложение):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00хххх или 000ххх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00хххх или 000ххх или 9ххххх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Номер кабинета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Указывается номер учебного кабинета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05-12-18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Код вида работы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– сочинение,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– изложение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3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вида работы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СОЧИНЕНИЕ   или   ИЗЛОЖЕНИЕ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Номер темы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ххх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бланков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использованных в работе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бланков записи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4913" y="4902200"/>
            <a:ext cx="45386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Заполняется членом комиссии</a:t>
            </a:r>
            <a:r>
              <a:rPr lang="en-US" alt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 сдаче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 присутствии участника</a:t>
            </a:r>
          </a:p>
        </p:txBody>
      </p:sp>
      <p:pic>
        <p:nvPicPr>
          <p:cNvPr id="16427" name="Рисунок 10"/>
          <p:cNvPicPr>
            <a:picLocks noChangeAspect="1"/>
          </p:cNvPicPr>
          <p:nvPr/>
        </p:nvPicPr>
        <p:blipFill>
          <a:blip r:embed="rId3"/>
          <a:srcRect l="10500" t="33556" r="6250" b="15926"/>
          <a:stretch>
            <a:fillRect/>
          </a:stretch>
        </p:blipFill>
        <p:spPr bwMode="auto">
          <a:xfrm>
            <a:off x="479425" y="4335463"/>
            <a:ext cx="69723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473575" y="5505450"/>
            <a:ext cx="1058863" cy="538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endCxn id="5" idx="1"/>
          </p:cNvCxnSpPr>
          <p:nvPr/>
        </p:nvCxnSpPr>
        <p:spPr>
          <a:xfrm>
            <a:off x="2484438" y="4213225"/>
            <a:ext cx="2143125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0" name="TextBox 7"/>
          <p:cNvSpPr txBox="1">
            <a:spLocks noChangeArrowheads="1"/>
          </p:cNvSpPr>
          <p:nvPr/>
        </p:nvSpPr>
        <p:spPr bwMode="auto">
          <a:xfrm>
            <a:off x="5348288" y="5600700"/>
            <a:ext cx="1928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Calibri" pitchFamily="34" charset="0"/>
              </a:rPr>
              <a:t>123-456-7890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09696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3" name="Group 145"/>
          <p:cNvGraphicFramePr>
            <a:graphicFrameLocks/>
          </p:cNvGraphicFramePr>
          <p:nvPr/>
        </p:nvGraphicFramePr>
        <p:xfrm>
          <a:off x="539750" y="1268413"/>
          <a:ext cx="10943189" cy="2658428"/>
        </p:xfrm>
        <a:graphic>
          <a:graphicData uri="http://schemas.openxmlformats.org/drawingml/2006/table">
            <a:tbl>
              <a:tblPr/>
              <a:tblGrid>
                <a:gridCol w="3678311"/>
                <a:gridCol w="7264878"/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Поля, </a:t>
                      </a:r>
                      <a:r>
                        <a:rPr kumimoji="0" lang="ru-RU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самостоятельно заполняемые участником</a:t>
                      </a:r>
                      <a:endParaRPr kumimoji="0" lang="ru-RU" altLang="ru-R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Фамилия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Отчество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Серия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поле записываются арабские цифры серии без пробелов. Например: 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4600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Номер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Записываются арабские цифры номера без пробелов. Например: </a:t>
                      </a: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123456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8" name="Рисунок 5"/>
          <p:cNvPicPr>
            <a:picLocks noChangeAspect="1"/>
          </p:cNvPicPr>
          <p:nvPr/>
        </p:nvPicPr>
        <p:blipFill>
          <a:blip r:embed="rId3"/>
          <a:srcRect l="8583" t="22890" r="7001" b="31036"/>
          <a:stretch>
            <a:fillRect/>
          </a:stretch>
        </p:blipFill>
        <p:spPr bwMode="auto">
          <a:xfrm>
            <a:off x="1592263" y="4097338"/>
            <a:ext cx="8839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07156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регистрации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9400" y="1408113"/>
            <a:ext cx="11491913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 средней части бланка регистрации расположена краткая инструкция по заполнению бланков и выполнению итогового сочинения (изложения), а также поле для подписи участника</a:t>
            </a: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 l="14833" t="28075" r="10417" b="36815"/>
          <a:stretch>
            <a:fillRect/>
          </a:stretch>
        </p:blipFill>
        <p:spPr bwMode="auto">
          <a:xfrm>
            <a:off x="639763" y="2755900"/>
            <a:ext cx="109124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03981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</a:rPr>
              <a:t>Заполненный бланк регистрации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 r="13003"/>
          <a:stretch>
            <a:fillRect/>
          </a:stretch>
        </p:blipFill>
        <p:spPr bwMode="auto">
          <a:xfrm>
            <a:off x="2474913" y="1270000"/>
            <a:ext cx="7923212" cy="22479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3603625"/>
            <a:ext cx="1219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  <a:cs typeface="+mn-cs"/>
              </a:rPr>
              <a:t>  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Если участник при заполнении полей регистрационного бланка допустил ошибки, их необходимо исправить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 r="13338"/>
          <a:stretch>
            <a:fillRect/>
          </a:stretch>
        </p:blipFill>
        <p:spPr bwMode="auto">
          <a:xfrm>
            <a:off x="2373313" y="4059238"/>
            <a:ext cx="8116887" cy="23606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4000" t="10593" r="30584" b="7036"/>
          <a:stretch/>
        </p:blipFill>
        <p:spPr>
          <a:xfrm>
            <a:off x="314325" y="873125"/>
            <a:ext cx="3324225" cy="43481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80975" y="757238"/>
            <a:ext cx="96742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>
              <a:solidFill>
                <a:srgbClr val="000000"/>
              </a:solidFill>
            </a:endParaRPr>
          </a:p>
          <a:p>
            <a:endParaRPr lang="ru-RU" sz="800"/>
          </a:p>
          <a:p>
            <a:endParaRPr lang="ru-RU">
              <a:solidFill>
                <a:srgbClr val="1F4E79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3813"/>
            <a:ext cx="12192000" cy="896938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ea typeface="DFPOP1-W9" panose="02010609010101010101" pitchFamily="1" charset="-128"/>
              </a:rPr>
              <a:t>Комплект бланков итогового сочинения (изложения)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6338" y="1881188"/>
            <a:ext cx="48286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Бланки: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- формат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А4;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-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черно-белые;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- односторонние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Комплект бланков включает</a:t>
            </a:r>
            <a:r>
              <a:rPr lang="en-US" alt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</a:t>
            </a:r>
            <a:endParaRPr lang="ru-RU" altLang="ru-RU" sz="2400" b="1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- бланк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регистрации;</a:t>
            </a:r>
            <a:endParaRPr lang="en-US" alt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-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четыре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односторонних бланка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записи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857281" y="1387475"/>
            <a:ext cx="3287712" cy="43735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1388809" y="1785699"/>
            <a:ext cx="3287713" cy="4373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1886819" y="2073269"/>
            <a:ext cx="3287713" cy="4373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2415023" y="2360839"/>
            <a:ext cx="3287713" cy="4373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/>
          <a:srcRect l="38000" t="24815" r="35250" b="11926"/>
          <a:stretch/>
        </p:blipFill>
        <p:spPr>
          <a:xfrm>
            <a:off x="6093941" y="1872456"/>
            <a:ext cx="1681163" cy="2236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326232" y="885777"/>
            <a:ext cx="3287712" cy="4373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667557" y="1219994"/>
            <a:ext cx="3287712" cy="4373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1111791" y="1554211"/>
            <a:ext cx="3287712" cy="4373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896938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/>
              <a:t>Использование дополнительных бланков записи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337050" y="908050"/>
            <a:ext cx="7392988" cy="985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Дополнительные бланки выдаются по требованию участника только после полного заполнении основных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8650" y="5397500"/>
            <a:ext cx="62753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Код работы вносится в дополнительные бланки записи организатором из основного комплекта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3063" y="3406775"/>
            <a:ext cx="727075" cy="241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8177213" y="2063750"/>
            <a:ext cx="757237" cy="3175000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118600" y="3213100"/>
            <a:ext cx="1946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Дополнительные бланки</a:t>
            </a:r>
          </a:p>
        </p:txBody>
      </p:sp>
      <p:sp>
        <p:nvSpPr>
          <p:cNvPr id="31" name="Плюс 30"/>
          <p:cNvSpPr/>
          <p:nvPr/>
        </p:nvSpPr>
        <p:spPr>
          <a:xfrm>
            <a:off x="5268913" y="3527425"/>
            <a:ext cx="366712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/>
          <a:srcRect l="38000" t="24815" r="35250" b="11926"/>
          <a:stretch/>
        </p:blipFill>
        <p:spPr>
          <a:xfrm>
            <a:off x="1547659" y="1973214"/>
            <a:ext cx="3289300" cy="43735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/>
          <a:srcRect l="38000" t="24815" r="35250" b="11926"/>
          <a:stretch/>
        </p:blipFill>
        <p:spPr>
          <a:xfrm>
            <a:off x="6281876" y="2094706"/>
            <a:ext cx="1681163" cy="2236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/>
          <a:srcRect l="38000" t="24815" r="35250" b="11926"/>
          <a:stretch/>
        </p:blipFill>
        <p:spPr>
          <a:xfrm>
            <a:off x="6510338" y="2409825"/>
            <a:ext cx="1682750" cy="2236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/>
          <a:srcRect l="38000" t="24815" r="35250" b="11926"/>
          <a:stretch/>
        </p:blipFill>
        <p:spPr>
          <a:xfrm>
            <a:off x="6715125" y="2779713"/>
            <a:ext cx="1681163" cy="22367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766050" y="3054350"/>
            <a:ext cx="517525" cy="193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/>
          <a:srcRect l="34000" t="10593" r="30584" b="7036"/>
          <a:stretch/>
        </p:blipFill>
        <p:spPr>
          <a:xfrm>
            <a:off x="1983903" y="2382453"/>
            <a:ext cx="3322638" cy="43481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6639" name="Группа 3"/>
          <p:cNvGrpSpPr>
            <a:grpSpLocks/>
          </p:cNvGrpSpPr>
          <p:nvPr/>
        </p:nvGrpSpPr>
        <p:grpSpPr bwMode="auto">
          <a:xfrm>
            <a:off x="4300538" y="3079750"/>
            <a:ext cx="744537" cy="287337"/>
            <a:chOff x="4284641" y="3319544"/>
            <a:chExt cx="744583" cy="287383"/>
          </a:xfrm>
        </p:grpSpPr>
        <p:sp>
          <p:nvSpPr>
            <p:cNvPr id="26640" name="TextBox 1"/>
            <p:cNvSpPr txBox="1">
              <a:spLocks noChangeArrowheads="1"/>
            </p:cNvSpPr>
            <p:nvPr/>
          </p:nvSpPr>
          <p:spPr bwMode="auto">
            <a:xfrm>
              <a:off x="4365454" y="3370903"/>
              <a:ext cx="65078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">
                  <a:latin typeface="Calibri" pitchFamily="34" charset="0"/>
                </a:rPr>
                <a:t>123-456-7890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284641" y="3319544"/>
              <a:ext cx="744583" cy="287383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/>
              <a:t>Заполнение бланка записи ответов</a:t>
            </a:r>
            <a:r>
              <a:rPr lang="ru-RU" altLang="ru-RU" sz="3200" dirty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6050" y="2790825"/>
            <a:ext cx="60960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Для удобства все страницы бланков записи разлинованы пунктирными линиями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 заполнении всех бланков записи, имеющихся в наличии, участник может попросить дополнительный бланк записи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54600" y="1292225"/>
            <a:ext cx="6754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r>
              <a:rPr lang="ru-RU" sz="2000" b="1">
                <a:solidFill>
                  <a:srgbClr val="1F4E79"/>
                </a:solidFill>
                <a:latin typeface="Calibri" pitchFamily="34" charset="0"/>
                <a:cs typeface="Times New Roman" pitchFamily="18" charset="0"/>
              </a:rPr>
              <a:t>Бланки записи, в том числе бланки записи, выданные дополнительно, предназначены для написания сочинения (изложения). </a:t>
            </a:r>
            <a:endParaRPr lang="ru-RU" sz="2000" b="1">
              <a:solidFill>
                <a:srgbClr val="1F4E79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000" t="24815" r="35250" b="11926"/>
          <a:stretch/>
        </p:blipFill>
        <p:spPr>
          <a:xfrm>
            <a:off x="558800" y="1530350"/>
            <a:ext cx="3887788" cy="5170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050"/>
            <a:ext cx="12192000" cy="1146175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записи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70025"/>
            <a:ext cx="1219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Информация на бланке записи ответов дублируется с бланка регистрации 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Group 34"/>
          <p:cNvGraphicFramePr>
            <a:graphicFrameLocks/>
          </p:cNvGraphicFramePr>
          <p:nvPr/>
        </p:nvGraphicFramePr>
        <p:xfrm>
          <a:off x="1825625" y="1912938"/>
          <a:ext cx="8229600" cy="2103120"/>
        </p:xfrm>
        <a:graphic>
          <a:graphicData uri="http://schemas.openxmlformats.org/drawingml/2006/table">
            <a:tbl>
              <a:tblPr/>
              <a:tblGrid>
                <a:gridCol w="3457575"/>
                <a:gridCol w="4772025"/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Код региона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Код субъекта РФ:        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Код вида работы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– сочинение,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– изложение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Наименование вида работы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СОЧИНЕНИЕ или ИЗЛОЖЕНИЕ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Лист 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                                     1 и т.д.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ФИО участника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Вписывается прописью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Номер темы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ххх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41" name="Рисунок 5"/>
          <p:cNvPicPr>
            <a:picLocks noChangeAspect="1"/>
          </p:cNvPicPr>
          <p:nvPr/>
        </p:nvPicPr>
        <p:blipFill>
          <a:blip r:embed="rId3"/>
          <a:srcRect l="10500" t="33556" r="6250" b="15926"/>
          <a:stretch>
            <a:fillRect/>
          </a:stretch>
        </p:blipFill>
        <p:spPr bwMode="auto">
          <a:xfrm>
            <a:off x="2609850" y="4233863"/>
            <a:ext cx="69723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053263" y="3087688"/>
            <a:ext cx="1058862" cy="538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12" idx="1"/>
            <a:endCxn id="8" idx="6"/>
          </p:cNvCxnSpPr>
          <p:nvPr/>
        </p:nvCxnSpPr>
        <p:spPr>
          <a:xfrm flipH="1">
            <a:off x="8112125" y="2962275"/>
            <a:ext cx="2057400" cy="393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169525" y="1908175"/>
            <a:ext cx="1900238" cy="2108200"/>
          </a:xfrm>
          <a:prstGeom prst="rect">
            <a:avLst/>
          </a:prstGeom>
          <a:solidFill>
            <a:srgbClr val="4396A7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Заполняется членом комиссии по проведению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396A7"/>
        </a:solidFill>
      </a:spPr>
      <a:bodyPr anchor="ctr"/>
      <a:lstStyle>
        <a:defPPr algn="ctr">
          <a:spcBef>
            <a:spcPct val="50000"/>
          </a:spcBef>
          <a:defRPr sz="3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495</Words>
  <Application>Microsoft Office PowerPoint</Application>
  <PresentationFormat>Произвольный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Q17</dc:creator>
  <cp:lastModifiedBy>экзамен</cp:lastModifiedBy>
  <cp:revision>104</cp:revision>
  <dcterms:created xsi:type="dcterms:W3CDTF">2017-11-01T08:26:53Z</dcterms:created>
  <dcterms:modified xsi:type="dcterms:W3CDTF">2018-12-02T08:25:52Z</dcterms:modified>
</cp:coreProperties>
</file>