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6" r:id="rId2"/>
    <p:sldId id="267" r:id="rId3"/>
    <p:sldId id="269" r:id="rId4"/>
    <p:sldId id="258" r:id="rId5"/>
    <p:sldId id="270" r:id="rId6"/>
    <p:sldId id="260" r:id="rId7"/>
    <p:sldId id="271" r:id="rId8"/>
    <p:sldId id="272" r:id="rId9"/>
    <p:sldId id="266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006600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6658350514065127"/>
          <c:y val="4.7434857087951192E-2"/>
          <c:w val="0.30955371473461812"/>
          <c:h val="0.55793290275321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explosion val="14"/>
          </c:dPt>
          <c:dLbls>
            <c:delete val="1"/>
          </c:dLbls>
          <c:cat>
            <c:strRef>
              <c:f>Лист1!$A$2:$A$3</c:f>
              <c:strCache>
                <c:ptCount val="2"/>
                <c:pt idx="0">
                  <c:v>Краевой бюджет (оплата труда сотрудников, приобретение учебников, учебных пособий, обеспечение льготным питанием) </c:v>
                </c:pt>
                <c:pt idx="1">
                  <c:v>Местный бюджет (расходы по содержанию зданий, оплату коммунальных услуг, заработную плату и т.д.) </c:v>
                </c:pt>
              </c:strCache>
            </c:strRef>
          </c:cat>
          <c:val>
            <c:numRef>
              <c:f>Лист1!$B$2:$B$3</c:f>
              <c:numCache>
                <c:formatCode>#,##0.00"р."</c:formatCode>
                <c:ptCount val="2"/>
                <c:pt idx="0">
                  <c:v>32459.38</c:v>
                </c:pt>
                <c:pt idx="1">
                  <c:v>15918.349999999969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96938-D666-4D66-B98B-2FCA53BC3CD7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11151-8221-4A55-9827-BCF37E6A0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1151-8221-4A55-9827-BCF37E6A08F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B51-6DE7-4814-8FBE-F015E79C8C6E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8CD-C4B7-4FCC-84A3-674B2191D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B51-6DE7-4814-8FBE-F015E79C8C6E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8CD-C4B7-4FCC-84A3-674B2191D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B51-6DE7-4814-8FBE-F015E79C8C6E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8CD-C4B7-4FCC-84A3-674B2191D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B51-6DE7-4814-8FBE-F015E79C8C6E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8CD-C4B7-4FCC-84A3-674B2191D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B51-6DE7-4814-8FBE-F015E79C8C6E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8CD-C4B7-4FCC-84A3-674B2191D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B51-6DE7-4814-8FBE-F015E79C8C6E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8CD-C4B7-4FCC-84A3-674B2191D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B51-6DE7-4814-8FBE-F015E79C8C6E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8CD-C4B7-4FCC-84A3-674B2191D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B51-6DE7-4814-8FBE-F015E79C8C6E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8CD-C4B7-4FCC-84A3-674B2191D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B51-6DE7-4814-8FBE-F015E79C8C6E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8CD-C4B7-4FCC-84A3-674B2191D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B51-6DE7-4814-8FBE-F015E79C8C6E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8CD-C4B7-4FCC-84A3-674B2191D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2B51-6DE7-4814-8FBE-F015E79C8C6E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77A8CD-C4B7-4FCC-84A3-674B2191D4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FD2B51-6DE7-4814-8FBE-F015E79C8C6E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77A8CD-C4B7-4FCC-84A3-674B2191D40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5695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Отчет </a:t>
            </a:r>
            <a:br>
              <a:rPr lang="ru-RU" dirty="0" smtClean="0"/>
            </a:br>
            <a:r>
              <a:rPr lang="ru-RU" dirty="0" smtClean="0"/>
              <a:t>о бюджете и расходах </a:t>
            </a:r>
            <a:br>
              <a:rPr lang="ru-RU" dirty="0" smtClean="0"/>
            </a:br>
            <a:r>
              <a:rPr lang="ru-RU" dirty="0" smtClean="0"/>
              <a:t>МБОУ СОШ №10 на 2019г.</a:t>
            </a:r>
            <a:endParaRPr lang="ru-RU" dirty="0"/>
          </a:p>
        </p:txBody>
      </p:sp>
      <p:pic>
        <p:nvPicPr>
          <p:cNvPr id="1026" name="Picture 2" descr="C:\Users\Директор\Desktop\ФОТО\фото школы\13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260648"/>
            <a:ext cx="2808312" cy="288032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 descr="C:\Users\Директор\Desktop\ФОТО\КАРТИНКИ\454hy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24744"/>
            <a:ext cx="7776864" cy="4640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332656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/>
              <a:t>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ru-RU" sz="2800" dirty="0" smtClean="0"/>
              <a:t>г. МБОУ СОШ 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800" dirty="0" smtClean="0"/>
              <a:t> выделено из средств краевого бюджета:</a:t>
            </a:r>
            <a:endParaRPr lang="ru-RU" sz="28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-1" y="1196752"/>
          <a:ext cx="9164005" cy="4679717"/>
        </p:xfrm>
        <a:graphic>
          <a:graphicData uri="http://schemas.openxmlformats.org/drawingml/2006/table">
            <a:tbl>
              <a:tblPr/>
              <a:tblGrid>
                <a:gridCol w="251521"/>
                <a:gridCol w="5678414"/>
                <a:gridCol w="1594394"/>
                <a:gridCol w="1296144"/>
                <a:gridCol w="343532"/>
              </a:tblGrid>
              <a:tr h="83835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5205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обновление материально-технической базы (приобретение учебников, аттестаты)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028820,00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6,59%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8902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Фонд оплаты труда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28757922,0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93,41%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8902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30786742,0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835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Целевые субсидии </a:t>
            </a:r>
            <a:br>
              <a:rPr lang="ru-RU" dirty="0" smtClean="0"/>
            </a:br>
            <a:r>
              <a:rPr lang="ru-RU" dirty="0" smtClean="0"/>
              <a:t>(краевой бюджет)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1124744"/>
          <a:ext cx="8424935" cy="5191677"/>
        </p:xfrm>
        <a:graphic>
          <a:graphicData uri="http://schemas.openxmlformats.org/drawingml/2006/table">
            <a:tbl>
              <a:tblPr/>
              <a:tblGrid>
                <a:gridCol w="288032"/>
                <a:gridCol w="5904656"/>
                <a:gridCol w="1872208"/>
                <a:gridCol w="360039"/>
              </a:tblGrid>
              <a:tr h="42000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00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500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Субсидия на обеспечение пунктов проведения экзаменов для государственной итоговой аттестации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20 000,00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199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Субвенция на обеспечение льготным питание учащихся из многодетных семей в муниципальных общеобразовательных организациях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79 771,40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467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Субсидия "Организация летнего отдыха, оздоровления и занятости детей и подростков на 2015-2019 годы" (организация горячего питания в лагере дневного пребывания)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181 527,33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00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Выплаты педработникам участвовавших в проведении ГИА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176 707,44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00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458 006,17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00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404664"/>
            <a:ext cx="90896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Из средств местного бюджета</a:t>
            </a:r>
            <a:endParaRPr lang="ru-RU" sz="32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260651"/>
          <a:ext cx="8352928" cy="6597350"/>
        </p:xfrm>
        <a:graphic>
          <a:graphicData uri="http://schemas.openxmlformats.org/drawingml/2006/table">
            <a:tbl>
              <a:tblPr/>
              <a:tblGrid>
                <a:gridCol w="451074"/>
                <a:gridCol w="3797398"/>
                <a:gridCol w="1168447"/>
                <a:gridCol w="1051164"/>
                <a:gridCol w="1668821"/>
                <a:gridCol w="216024"/>
              </a:tblGrid>
              <a:tr h="553515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3515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736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Коммунальные услуги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2 299 770,62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69,46%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736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Медосмотр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1 170,00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2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0,04%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736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Налоги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846 551,00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2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25,57%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736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Фонд оплаты труда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163 410,00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2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4,94%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736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3 310 901,62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2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3515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1008112"/>
          </a:xfrm>
        </p:spPr>
        <p:txBody>
          <a:bodyPr>
            <a:noAutofit/>
          </a:bodyPr>
          <a:lstStyle/>
          <a:p>
            <a:r>
              <a:rPr lang="ru-RU" sz="3600" dirty="0" smtClean="0"/>
              <a:t>Целевые субсидии (местный бюджет)</a:t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620686"/>
          <a:ext cx="8964487" cy="6147237"/>
        </p:xfrm>
        <a:graphic>
          <a:graphicData uri="http://schemas.openxmlformats.org/drawingml/2006/table">
            <a:tbl>
              <a:tblPr/>
              <a:tblGrid>
                <a:gridCol w="533488"/>
                <a:gridCol w="6250450"/>
                <a:gridCol w="1938267"/>
                <a:gridCol w="242282"/>
              </a:tblGrid>
              <a:tr h="172568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43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8677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Субсидия на ГЦП "Организация летнего отдыха, оздоровления и занятости детей и подростков на 2019 год" в области образования (Трудовая занятость подростков)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77 297,70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71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Субсидия  "Организация летнего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отдыха,оздоровление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и занятости детей и подростков в 2015-2019 годах" проект "Наше время"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97 200,00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43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Субсидия "Профилактика терроризма и экстремизма в СОШ"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754 440,00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43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Субсидия на поставку питания для учащихся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925 863,72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43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Субсидия на поставку питания для малоимущих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1 002 711,61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43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Субсидия на поставку молока для учащихся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339 603,42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9007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Подготовка решений социально значимых вопросов по наказам избирателей депутатов Городской думы (депутат Кондратьев). Устройство санитарной комнаты 2 этажа МБОУ СОШ № 10. Устройство снитарной комнаты 3 этажа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200 000,00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907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Подготовка решений социально значимых вопросов по наказам избирателей депутатов Городской думы (депутат Павлихин) средства обеспечения пожарной безопасности (порошковые огнетушители, аварийные светильники, подставки под огнетушители)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33 174,00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995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Субсидия на " Подготовка образовательных учреждений к отопительному сезону"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38 769,00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8677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Субсидия "Организация летнего отдыха, оздоровления и занятости детей и подростков на 2015-2019 годы" (услуга и  организация горячего питания в лагере труда и отдыха)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335 108,18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8677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Субсидия "Организация летнего отдыха, оздоровления и занятости детей и подростков на 2015-2019 годы" (услуга и организация горячего питания в лагере дневного пребывания)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94 511,47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8677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Субсидия на обеспечение материально-технической поддержки отрасли образование. Приобретение сувенирной продукции книга-альбом "Азбука города героя Новороссийска"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26 323,20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9007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Проектно-изыскательные и иные работы по программе "Реконструкция МБОУ СОШ № 10 с увеличением количества учащихся на 400 мест в начальных классах". Инженерные изыскания. Проектная и рабочая документация.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5 500 000,00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43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9 425 002,30</a:t>
                      </a: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8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332656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Расходы школы в год в расчете на</a:t>
            </a:r>
            <a:br>
              <a:rPr lang="ru-RU" sz="2400" b="1" dirty="0" smtClean="0"/>
            </a:br>
            <a:r>
              <a:rPr lang="ru-RU" sz="2400" b="1" dirty="0" smtClean="0"/>
              <a:t> 1–го обучающегося в 2019 году составляют </a:t>
            </a:r>
            <a:br>
              <a:rPr lang="ru-RU" sz="2400" b="1" dirty="0" smtClean="0"/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26 228,96</a:t>
            </a:r>
            <a:r>
              <a:rPr lang="ru-RU" sz="2400" b="1" dirty="0" smtClean="0"/>
              <a:t> руб. , из них:</a:t>
            </a:r>
            <a:endParaRPr lang="ru-RU" sz="2400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915816" y="1484784"/>
          <a:ext cx="943304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552" y="2204864"/>
            <a:ext cx="3851920" cy="15081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2 546,85руб</a:t>
            </a:r>
            <a:r>
              <a:rPr lang="ru-RU" sz="2000" b="1" dirty="0" smtClean="0"/>
              <a:t>. -</a:t>
            </a:r>
          </a:p>
          <a:p>
            <a:pPr algn="ctr"/>
            <a:r>
              <a:rPr lang="ru-RU" b="1" dirty="0" smtClean="0"/>
              <a:t>местный бюджет (расходы по содержанию зданий, оплату коммунальных услуг, заработную плату и т.д.) 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4797152"/>
            <a:ext cx="7956376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23 682,11руб</a:t>
            </a:r>
            <a:r>
              <a:rPr lang="ru-RU" sz="2000" b="1" dirty="0" smtClean="0"/>
              <a:t>. - краевой бюджет (оплата труда сотрудников, приобретение учебных пособий, технических средств обучения)</a:t>
            </a:r>
          </a:p>
        </p:txBody>
      </p:sp>
      <p:cxnSp>
        <p:nvCxnSpPr>
          <p:cNvPr id="11" name="Прямая соединительная линия 10"/>
          <p:cNvCxnSpPr>
            <a:stCxn id="6" idx="3"/>
          </p:cNvCxnSpPr>
          <p:nvPr/>
        </p:nvCxnSpPr>
        <p:spPr>
          <a:xfrm flipV="1">
            <a:off x="4391472" y="2852936"/>
            <a:ext cx="648072" cy="105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9" idx="0"/>
          </p:cNvCxnSpPr>
          <p:nvPr/>
        </p:nvCxnSpPr>
        <p:spPr>
          <a:xfrm flipV="1">
            <a:off x="4877780" y="3655384"/>
            <a:ext cx="1638436" cy="1141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Средства от приносящей доход деятельности (</a:t>
            </a:r>
            <a:r>
              <a:rPr lang="ru-RU" sz="3600" dirty="0" err="1" smtClean="0"/>
              <a:t>внебюджет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916829"/>
          <a:ext cx="8496944" cy="4596055"/>
        </p:xfrm>
        <a:graphic>
          <a:graphicData uri="http://schemas.openxmlformats.org/drawingml/2006/table">
            <a:tbl>
              <a:tblPr/>
              <a:tblGrid>
                <a:gridCol w="144016"/>
                <a:gridCol w="6972043"/>
                <a:gridCol w="1380885"/>
              </a:tblGrid>
              <a:tr h="329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3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Фонд оплаты труда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1 587 809,09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3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Услуги связи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79 000,00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3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Коммунальные услуги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457 127,68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3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166 500,00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4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Техническое обслуживание пожарной сигнализации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57 600,00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3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Прием сообщения "ПОЖАР"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3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Дезинсекция, дератизация, акарицидная обработка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49 440,00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3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Вывоз мусора (ТБО)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92 214,52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3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Техническое обслуживание оргтехники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18 079,79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344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Охранные услуги на объекте, прием сообщений, формируемых установленным на объекте комплексом технических средств охраны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16 561,07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3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Поверка и технический осмотр огнетушителей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9 480,00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332657"/>
          <a:ext cx="8208912" cy="6569293"/>
        </p:xfrm>
        <a:graphic>
          <a:graphicData uri="http://schemas.openxmlformats.org/drawingml/2006/table">
            <a:tbl>
              <a:tblPr/>
              <a:tblGrid>
                <a:gridCol w="216024"/>
                <a:gridCol w="5650600"/>
                <a:gridCol w="2126264"/>
                <a:gridCol w="216024"/>
              </a:tblGrid>
              <a:tr h="610336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Сервисное обслуживание системы видеонаблюдения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27 600,00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78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Разработка экологической документации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78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Горячее питание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7 546 680,00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78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Поставка периодических изданий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46 146,65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78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и снятие показаний с узла учета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0336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Предаттестационная подготовка руководителей (экспл тепловых э.уст)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0336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Оценка рыночной стоимости и годовой арендной платы пищеблока школы включая оборудование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0336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Проектные работы системы АУПС и СОУЭ МБОУ СОШ № 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78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Замена узла учета тепловой энергии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78 031,00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78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Обновление программы Касперский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12 432,00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78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обеспечения пожарной безопасности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47 775,00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0336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Приобретение бумаги, хозяйственных и канцелярских товаров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128395,85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78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Иные 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412 488,04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78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78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10 914 360,69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78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2636912"/>
          <a:ext cx="8640960" cy="1247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24326"/>
                <a:gridCol w="1916634"/>
              </a:tblGrid>
              <a:tr h="237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latin typeface="+mn-lt"/>
                        </a:rPr>
                        <a:t>Приобретение отделочных и строительных материалов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39103</a:t>
                      </a:r>
                      <a:r>
                        <a:rPr lang="ru-RU" sz="2000" b="1" u="none" strike="noStrike" dirty="0" smtClean="0">
                          <a:latin typeface="+mn-lt"/>
                        </a:rPr>
                        <a:t> руб.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02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latin typeface="+mn-lt"/>
                        </a:rPr>
                        <a:t>Подписка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22497</a:t>
                      </a:r>
                      <a:r>
                        <a:rPr lang="ru-RU" sz="2000" b="1" u="none" strike="noStrike" dirty="0" smtClean="0">
                          <a:latin typeface="+mn-lt"/>
                        </a:rPr>
                        <a:t>руб.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7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Канцелярские товары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руб.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76470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ru-RU" sz="2400" dirty="0" smtClean="0"/>
              <a:t> году поступило на расчетный счет учреждения добровольных пожертвований родителями на ремонт и нужды школы 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71600,00</a:t>
            </a:r>
            <a:r>
              <a:rPr lang="ru-RU" sz="2400" b="1" dirty="0" smtClean="0">
                <a:solidFill>
                  <a:srgbClr val="000000"/>
                </a:solidFill>
                <a:cs typeface="Arial" pitchFamily="34" charset="0"/>
              </a:rPr>
              <a:t> руб.</a:t>
            </a:r>
            <a:r>
              <a:rPr lang="ru-RU" sz="2400" dirty="0" smtClean="0">
                <a:solidFill>
                  <a:srgbClr val="000000"/>
                </a:solidFill>
                <a:cs typeface="Arial" pitchFamily="34" charset="0"/>
              </a:rPr>
              <a:t>, которые были израсходованы на следующие цели</a:t>
            </a:r>
            <a:r>
              <a:rPr lang="ru-RU" sz="2400" dirty="0" smtClean="0"/>
              <a:t>: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1017</TotalTime>
  <Words>700</Words>
  <Application>Microsoft Office PowerPoint</Application>
  <PresentationFormat>Экран (4:3)</PresentationFormat>
  <Paragraphs>132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Отчет  о бюджете и расходах  МБОУ СОШ №10 на 2019г.</vt:lpstr>
      <vt:lpstr>Слайд 2</vt:lpstr>
      <vt:lpstr>Целевые субсидии  (краевой бюджет)</vt:lpstr>
      <vt:lpstr>Слайд 4</vt:lpstr>
      <vt:lpstr>Целевые субсидии (местный бюджет) </vt:lpstr>
      <vt:lpstr>Слайд 6</vt:lpstr>
      <vt:lpstr>Средства от приносящей доход деятельности (внебюджет)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Директор</cp:lastModifiedBy>
  <cp:revision>122</cp:revision>
  <dcterms:created xsi:type="dcterms:W3CDTF">2018-02-09T12:25:34Z</dcterms:created>
  <dcterms:modified xsi:type="dcterms:W3CDTF">2019-09-20T12:48:36Z</dcterms:modified>
</cp:coreProperties>
</file>