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5" r:id="rId2"/>
    <p:sldId id="311" r:id="rId3"/>
    <p:sldId id="308" r:id="rId4"/>
    <p:sldId id="278" r:id="rId5"/>
    <p:sldId id="280" r:id="rId6"/>
    <p:sldId id="282" r:id="rId7"/>
    <p:sldId id="283" r:id="rId8"/>
    <p:sldId id="286" r:id="rId9"/>
    <p:sldId id="287" r:id="rId10"/>
    <p:sldId id="292" r:id="rId11"/>
    <p:sldId id="288" r:id="rId12"/>
    <p:sldId id="293" r:id="rId13"/>
    <p:sldId id="294" r:id="rId14"/>
    <p:sldId id="313" r:id="rId15"/>
    <p:sldId id="300" r:id="rId16"/>
    <p:sldId id="290" r:id="rId17"/>
    <p:sldId id="271" r:id="rId18"/>
    <p:sldId id="272" r:id="rId19"/>
    <p:sldId id="270" r:id="rId20"/>
    <p:sldId id="306" r:id="rId21"/>
    <p:sldId id="274" r:id="rId22"/>
    <p:sldId id="304" r:id="rId23"/>
    <p:sldId id="314" r:id="rId24"/>
    <p:sldId id="316" r:id="rId25"/>
    <p:sldId id="315" r:id="rId26"/>
    <p:sldId id="291" r:id="rId27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7A202D"/>
    <a:srgbClr val="2E5C51"/>
    <a:srgbClr val="7AB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2568-A20B-4A0F-B741-B2D64A91842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1B0A3-D2EA-4288-A30A-CB6DF8ED3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7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8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minobrkuban.ru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6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5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80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Pictures\!Рабочки для приветственных адресов\florju_anotherday_pp (5)_cr_c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19854"/>
            <a:ext cx="12167319" cy="9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0" y="19853"/>
            <a:ext cx="12172493" cy="682717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endParaRPr lang="ru-RU" sz="168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2867"/>
            <a:ext cx="10753195" cy="833846"/>
          </a:xfrm>
        </p:spPr>
        <p:txBody>
          <a:bodyPr lIns="28080" tIns="28080" rIns="28080" bIns="28080" anchor="ctr">
            <a:normAutofit/>
          </a:bodyPr>
          <a:lstStyle>
            <a:lvl1pPr algn="ctr">
              <a:defRPr sz="2640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97491" y="6381328"/>
            <a:ext cx="3052064" cy="36576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02371" y="43510"/>
            <a:ext cx="1097085" cy="1007550"/>
            <a:chOff x="102371" y="43510"/>
            <a:chExt cx="797222" cy="749970"/>
          </a:xfrm>
        </p:grpSpPr>
        <p:pic>
          <p:nvPicPr>
            <p:cNvPr id="14" name="Picture 2" descr="http://www.minobrkuban.ru/bitrix/templates/adaptive/img/header_logo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" y="98159"/>
              <a:ext cx="797222" cy="6953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6"/>
            <a:stretch>
              <a:fillRect/>
            </a:stretch>
          </p:blipFill>
          <p:spPr bwMode="auto">
            <a:xfrm>
              <a:off x="337715" y="43510"/>
              <a:ext cx="326539" cy="402308"/>
            </a:xfrm>
            <a:prstGeom prst="rect">
              <a:avLst/>
            </a:prstGeom>
            <a:noFill/>
            <a:ln>
              <a:noFill/>
            </a:ln>
            <a:effectLst>
              <a:outerShdw blurRad="101600" dir="4080000" sx="108000" sy="108000" algn="tl" rotWithShape="0">
                <a:prstClr val="black">
                  <a:alpha val="49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781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1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2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11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1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33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47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2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BF83-917B-4BBB-BE54-44D3944419F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93574-F7C9-420B-B043-F2B15E3CF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0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.kubannet.ru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.edu.ru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gas.kubannet.ru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iakuban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giakuban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giakuban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giakuban/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giakuban" TargetMode="External"/><Relationship Id="rId5" Type="http://schemas.openxmlformats.org/officeDocument/2006/relationships/hyperlink" Target="http://www.gas.kubannet.ru/" TargetMode="External"/><Relationship Id="rId4" Type="http://schemas.openxmlformats.org/officeDocument/2006/relationships/hyperlink" Target="https://minobr.krasnodar.ru/" TargetMode="External"/><Relationship Id="rId9" Type="http://schemas.openxmlformats.org/officeDocument/2006/relationships/hyperlink" Target="https://www.facebook.com/giakuba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emf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jpe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ninsk-edu.my1.ru/EGE/NSBDNqG82w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6102" y="976795"/>
            <a:ext cx="2226397" cy="51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5410153"/>
            <a:ext cx="12192000" cy="8556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5588" tIns="42794" rIns="404352" bIns="42794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Гардымова Руженна Анатольевна,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начальник отдела государственной итоговой аттестации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6321" y="79269"/>
            <a:ext cx="7593042" cy="788154"/>
          </a:xfrm>
          <a:prstGeom prst="rect">
            <a:avLst/>
          </a:prstGeom>
        </p:spPr>
        <p:txBody>
          <a:bodyPr wrap="square" lIns="85588" tIns="42794" rIns="85588" bIns="42794">
            <a:spAutoFit/>
          </a:bodyPr>
          <a:lstStyle/>
          <a:p>
            <a:pPr algn="ctr"/>
            <a:r>
              <a:rPr lang="ru-RU" sz="228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Министерство образования, науки и </a:t>
            </a:r>
            <a:endParaRPr lang="ru-RU" sz="2280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28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молодёжной </a:t>
            </a:r>
            <a:r>
              <a:rPr lang="ru-RU" sz="228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политики Краснодарского края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2939" y="6302786"/>
            <a:ext cx="972813" cy="286416"/>
          </a:xfrm>
          <a:prstGeom prst="rect">
            <a:avLst/>
          </a:prstGeom>
          <a:noFill/>
        </p:spPr>
        <p:txBody>
          <a:bodyPr wrap="none" lIns="64190" tIns="32095" rIns="64190" bIns="32095" rtlCol="0">
            <a:spAutoFit/>
          </a:bodyPr>
          <a:lstStyle/>
          <a:p>
            <a:pPr algn="ctr"/>
            <a:r>
              <a:rPr lang="ru-RU" sz="1440" b="1" dirty="0" smtClean="0">
                <a:solidFill>
                  <a:schemeClr val="accent1">
                    <a:lumMod val="50000"/>
                  </a:schemeClr>
                </a:solidFill>
              </a:rPr>
              <a:t>17.05.2019</a:t>
            </a:r>
            <a:endParaRPr lang="ru-RU" sz="144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3" descr="D:\Doc\Мероприятия\2015-10-28 Совещание Рособрнадзора в Сочи\ЕГЭ__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0464" y="6445995"/>
            <a:ext cx="1954975" cy="10329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36718" y="2326029"/>
            <a:ext cx="6375556" cy="1317530"/>
          </a:xfrm>
          <a:prstGeom prst="rect">
            <a:avLst/>
          </a:prstGeom>
        </p:spPr>
        <p:txBody>
          <a:bodyPr wrap="square" lIns="85588" tIns="42794" rIns="85588" bIns="42794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Как нужно 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вести себя на экзамене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24" y="1228436"/>
            <a:ext cx="4809431" cy="37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878" y="71278"/>
            <a:ext cx="10753195" cy="833846"/>
          </a:xfrm>
        </p:spPr>
        <p:txBody>
          <a:bodyPr/>
          <a:lstStyle/>
          <a:p>
            <a:r>
              <a:rPr lang="ru-RU" dirty="0"/>
              <a:t>Соблюдение требований Порядка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83" y="2910696"/>
            <a:ext cx="52847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удостоверяющий личность</a:t>
            </a:r>
            <a:endParaRPr lang="ru-RU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977" y="3568171"/>
            <a:ext cx="50716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гелевая ручку с чёрными чернилами</a:t>
            </a:r>
            <a:endParaRPr lang="ru-RU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902" y="4105878"/>
            <a:ext cx="61203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 и питание (при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необходимости)</a:t>
            </a:r>
            <a:endParaRPr lang="ru-RU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9682" y="1596093"/>
            <a:ext cx="6365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экзамена на рабочем столе участника экзамена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ЭМ находятся</a:t>
            </a:r>
            <a:endParaRPr lang="ru-RU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9682" y="4741668"/>
            <a:ext cx="51562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технические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</a:p>
          <a:p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9682" y="5636851"/>
            <a:ext cx="528470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личные вещи участники экзамена </a:t>
            </a:r>
            <a:endParaRPr lang="ru-RU" sz="21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оставляют до </a:t>
            </a:r>
            <a:r>
              <a:rPr lang="ru-RU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входа в </a:t>
            </a:r>
            <a:r>
              <a:rPr lang="ru-RU" sz="2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 в месте </a:t>
            </a:r>
            <a:r>
              <a:rPr lang="ru-RU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endParaRPr lang="ru-RU" sz="21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</a:t>
            </a:r>
            <a:r>
              <a:rPr lang="ru-RU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  <a:r>
              <a:rPr lang="ru-RU" sz="2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вещей</a:t>
            </a:r>
            <a:endParaRPr lang="ru-RU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ege.edu.ru/common/img/img_2018/IMG_90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4"/>
          <a:stretch/>
        </p:blipFill>
        <p:spPr bwMode="auto">
          <a:xfrm>
            <a:off x="6302476" y="930211"/>
            <a:ext cx="5889523" cy="59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16275" y="150720"/>
            <a:ext cx="7297615" cy="609660"/>
          </a:xfrm>
          <a:prstGeom prst="rect">
            <a:avLst/>
          </a:prstGeom>
        </p:spPr>
        <p:txBody>
          <a:bodyPr vert="horz" lIns="28080" tIns="28080" rIns="28080" bIns="280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0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ru-RU" sz="2800" dirty="0" smtClean="0"/>
              <a:t>Что можно взять с собой в ППЭ?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9620" y="2237428"/>
            <a:ext cx="3267515" cy="771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+mn-lt"/>
              </a:rPr>
              <a:t>Вода</a:t>
            </a: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+mn-lt"/>
              </a:rPr>
              <a:t>(в любом количестве)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5" t="27550"/>
          <a:stretch/>
        </p:blipFill>
        <p:spPr>
          <a:xfrm>
            <a:off x="613177" y="3008950"/>
            <a:ext cx="2620850" cy="1948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44" y="3313191"/>
            <a:ext cx="2188284" cy="16157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24303" y="2272518"/>
            <a:ext cx="5086025" cy="9706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+mn-lt"/>
              </a:rPr>
              <a:t>Питание</a:t>
            </a:r>
          </a:p>
          <a:p>
            <a:pPr algn="ctr"/>
            <a:r>
              <a:rPr lang="ru-RU" dirty="0" smtClean="0">
                <a:latin typeface="+mn-lt"/>
              </a:rPr>
              <a:t>(шоколад, бутерброд и т. д.)</a:t>
            </a:r>
          </a:p>
          <a:p>
            <a:pPr algn="ctr"/>
            <a:r>
              <a:rPr lang="ru-RU" dirty="0" smtClean="0">
                <a:latin typeface="+mn-lt"/>
              </a:rPr>
              <a:t>Хранится в медицинском кабинете</a:t>
            </a:r>
            <a:endParaRPr lang="ru-RU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01" y="3262580"/>
            <a:ext cx="2188743" cy="184912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692246" y="2541669"/>
            <a:ext cx="3267515" cy="771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dirty="0" smtClean="0">
                <a:latin typeface="+mn-lt"/>
              </a:rPr>
              <a:t>Лекарства</a:t>
            </a:r>
            <a:endParaRPr lang="ru-RU" sz="26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28" y="2908583"/>
            <a:ext cx="2790175" cy="251497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12100" y="1070443"/>
            <a:ext cx="3267515" cy="771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аудиторию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514623" y="1636828"/>
            <a:ext cx="562708" cy="326374"/>
          </a:xfrm>
          <a:prstGeom prst="downArrow">
            <a:avLst/>
          </a:prstGeom>
          <a:solidFill>
            <a:srgbClr val="41719C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2901" y="2003246"/>
            <a:ext cx="3146152" cy="310845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606850" y="1629448"/>
            <a:ext cx="562708" cy="326374"/>
          </a:xfrm>
          <a:prstGeom prst="downArrow">
            <a:avLst/>
          </a:prstGeom>
          <a:solidFill>
            <a:srgbClr val="41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27583" y="2003246"/>
            <a:ext cx="8321243" cy="310845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063887" y="1080206"/>
            <a:ext cx="4206855" cy="771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медицинский </a:t>
            </a: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кабинет или аудиторию</a:t>
            </a:r>
            <a:endParaRPr lang="ru-RU" sz="27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87530" y="5131494"/>
            <a:ext cx="7297615" cy="60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7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87530" y="5684261"/>
            <a:ext cx="7596863" cy="13406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endParaRPr lang="ru-RU" sz="7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26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нельзя делать </a:t>
            </a:r>
            <a:r>
              <a:rPr lang="ru-RU" smtClean="0"/>
              <a:t>на экзамене?</a:t>
            </a: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85317" y="2342806"/>
            <a:ext cx="6412933" cy="34713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должны общаться друг с другом;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могут свободно перемещаться по аудитории и ППЭ, пересаживаться;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должны иметь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себе средства 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связи, электронно-вычислительную технику, фото -,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аудио- и 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видеоаппаратуру, справочные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материалы, письменные 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заметки и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средства хранения и передачи 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выходить из аудитории и перемещаться по ППЭ            в сопровождении одного из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организаторов.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endParaRPr lang="ru-RU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8063" y="1420571"/>
            <a:ext cx="420115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Во время экзамена участники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6" descr="http://www.clipartbest.com/cliparts/Kij/XKb/KijXKbak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30" y="4506752"/>
            <a:ext cx="1107548" cy="12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iki.kubg.edu.ua/images/3/39/%D0%9A%D0%BD%D0%B8%D0%B6%D0%BA%D0%B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558" y="4633394"/>
            <a:ext cx="1555197" cy="12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нак запрета 15"/>
          <p:cNvSpPr/>
          <p:nvPr/>
        </p:nvSpPr>
        <p:spPr>
          <a:xfrm>
            <a:off x="11294967" y="5287458"/>
            <a:ext cx="657684" cy="574447"/>
          </a:xfrm>
          <a:prstGeom prst="noSmoking">
            <a:avLst/>
          </a:prstGeom>
          <a:solidFill>
            <a:srgbClr val="92D050"/>
          </a:solidFill>
          <a:ln w="444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Знак запрета 16"/>
          <p:cNvSpPr/>
          <p:nvPr/>
        </p:nvSpPr>
        <p:spPr>
          <a:xfrm>
            <a:off x="7266785" y="5219823"/>
            <a:ext cx="621488" cy="594323"/>
          </a:xfrm>
          <a:prstGeom prst="noSmoking">
            <a:avLst/>
          </a:prstGeom>
          <a:solidFill>
            <a:srgbClr val="D85D48">
              <a:alpha val="50000"/>
            </a:srgbClr>
          </a:solidFill>
          <a:ln w="44450" cmpd="sng">
            <a:solidFill>
              <a:srgbClr val="D85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Picture 16" descr="https://static9.depositphotos.com/1005116/1096/v/950/depositphotos_10960732-stock-illustration-camera-ic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45" y="4280712"/>
            <a:ext cx="1926193" cy="18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нак запрета 18"/>
          <p:cNvSpPr/>
          <p:nvPr/>
        </p:nvSpPr>
        <p:spPr>
          <a:xfrm>
            <a:off x="9812632" y="5287458"/>
            <a:ext cx="621487" cy="563969"/>
          </a:xfrm>
          <a:prstGeom prst="noSmoking">
            <a:avLst/>
          </a:prstGeom>
          <a:solidFill>
            <a:srgbClr val="FFC000">
              <a:alpha val="50000"/>
            </a:srgbClr>
          </a:solidFill>
          <a:ln w="444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Picture 22" descr="https://lh4.ggpht.com/ib5-Cy7pyqhmAHr5eMgy-3xd9TcMQCfHYk-ExkIzCjTmeMYRPWT5GDChac2nizczCN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23" y="4667912"/>
            <a:ext cx="1309160" cy="10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нак запрета 20"/>
          <p:cNvSpPr/>
          <p:nvPr/>
        </p:nvSpPr>
        <p:spPr>
          <a:xfrm>
            <a:off x="8434206" y="5219823"/>
            <a:ext cx="650476" cy="631604"/>
          </a:xfrm>
          <a:prstGeom prst="noSmoking">
            <a:avLst/>
          </a:prstGeom>
          <a:solidFill>
            <a:schemeClr val="accent1">
              <a:lumMod val="60000"/>
              <a:lumOff val="40000"/>
            </a:schemeClr>
          </a:solidFill>
          <a:ln w="4445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898250" y="1602747"/>
            <a:ext cx="4718194" cy="1063995"/>
            <a:chOff x="1013375" y="8310071"/>
            <a:chExt cx="5375372" cy="153688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013375" y="8310071"/>
              <a:ext cx="5375372" cy="1536880"/>
              <a:chOff x="-163869" y="8345290"/>
              <a:chExt cx="8284009" cy="1823111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-163869" y="8345290"/>
                <a:ext cx="8284009" cy="1823111"/>
              </a:xfrm>
              <a:prstGeom prst="rect">
                <a:avLst/>
              </a:prstGeom>
              <a:solidFill>
                <a:schemeClr val="bg1"/>
              </a:solidFill>
              <a:ln w="825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6"/>
              <a:srcRect l="7377" t="11450" r="70250" b="11402"/>
              <a:stretch/>
            </p:blipFill>
            <p:spPr>
              <a:xfrm>
                <a:off x="31175" y="8527391"/>
                <a:ext cx="1259209" cy="1458907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2239243" y="8465743"/>
              <a:ext cx="3730430" cy="13336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</a:rPr>
                <a:t>ВНИМАНИЕ!!!</a:t>
              </a:r>
              <a:br>
                <a:rPr lang="ru-RU" b="1" dirty="0">
                  <a:solidFill>
                    <a:srgbClr val="C00000"/>
                  </a:solidFill>
                </a:rPr>
              </a:br>
              <a:r>
                <a:rPr lang="ru-RU" b="1" dirty="0">
                  <a:solidFill>
                    <a:srgbClr val="C00000"/>
                  </a:solidFill>
                </a:rPr>
                <a:t>УДАЛЕНИЕ С ЭКЗАМЕНА!</a:t>
              </a:r>
              <a:br>
                <a:rPr lang="ru-RU" b="1" dirty="0">
                  <a:solidFill>
                    <a:srgbClr val="C00000"/>
                  </a:solidFill>
                </a:rPr>
              </a:br>
              <a:r>
                <a:rPr lang="ru-RU" b="1" dirty="0">
                  <a:solidFill>
                    <a:srgbClr val="C00000"/>
                  </a:solidFill>
                </a:rPr>
                <a:t>АННУЛИРОВАНИЕ РЕЗУЛЬТАТА</a:t>
              </a:r>
              <a:r>
                <a:rPr lang="ru-RU" b="1" dirty="0" smtClean="0">
                  <a:solidFill>
                    <a:srgbClr val="C00000"/>
                  </a:solidFill>
                </a:rPr>
                <a:t>!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7171799" y="2957456"/>
            <a:ext cx="3825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Пересдача предметов по выбору - ЧЕРЕЗ ГОД!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Пересдача русского языка и математики – в сентябре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6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день проведения </a:t>
            </a:r>
            <a:r>
              <a:rPr lang="ru-RU" dirty="0" smtClean="0"/>
              <a:t>экзамена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59760" y="2008324"/>
            <a:ext cx="2343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Иметь при себе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средства связи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http://mega-u.ru/sites/default/files/styles/large/public/p18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9" y="1773329"/>
            <a:ext cx="1370430" cy="13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8351" y="3621375"/>
            <a:ext cx="3276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Оказывать содействие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обучающимся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8351" y="5158418"/>
            <a:ext cx="365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Выносить из аудитории 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ЭМ, фотографировать </a:t>
            </a:r>
            <a:r>
              <a:rPr lang="ru-RU" sz="2400" b="1" dirty="0">
                <a:solidFill>
                  <a:srgbClr val="0070C0"/>
                </a:solidFill>
              </a:rPr>
              <a:t>их</a:t>
            </a:r>
          </a:p>
        </p:txBody>
      </p:sp>
      <p:pic>
        <p:nvPicPr>
          <p:cNvPr id="10" name="Picture 4" descr="http://www.dw.de/image/0,,15673492_401,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r="9981" b="6195"/>
          <a:stretch/>
        </p:blipFill>
        <p:spPr bwMode="auto">
          <a:xfrm>
            <a:off x="480969" y="4925335"/>
            <a:ext cx="1385402" cy="1333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Doc\На сайт\Запрет зна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9" y="4925334"/>
            <a:ext cx="1297166" cy="12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://images.aif.ru/003/120/eb19e9b53260a1d2a9ba1ac1ad0a79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9" y="3629550"/>
            <a:ext cx="1341384" cy="891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Doc\На сайт\Запрет зна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9" y="3383113"/>
            <a:ext cx="1297166" cy="12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0942" y="1102873"/>
            <a:ext cx="4977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Организаторам 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ППЭ запрещается:</a:t>
            </a:r>
          </a:p>
        </p:txBody>
      </p:sp>
      <p:pic>
        <p:nvPicPr>
          <p:cNvPr id="4098" name="Picture 2" descr="https://regnum.ru/uploads/pictures/news/2018/07/06/regnum_picture_1530877958373059_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11396"/>
          <a:stretch/>
        </p:blipFill>
        <p:spPr bwMode="auto">
          <a:xfrm>
            <a:off x="5960761" y="934065"/>
            <a:ext cx="6231240" cy="59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dn0.iconfinder.com/data/icons/cafe-icon-set/512/Cafe-16-512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30" y="4263384"/>
            <a:ext cx="979246" cy="9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1077" y="4225439"/>
            <a:ext cx="1224519" cy="1178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Школьник может!</a:t>
            </a:r>
          </a:p>
        </p:txBody>
      </p:sp>
      <p:pic>
        <p:nvPicPr>
          <p:cNvPr id="5" name="Picture 2" descr="http://clipart-library.com/newimages/clip-art-clock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03" y="-1051604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1" y="1189208"/>
            <a:ext cx="724452" cy="724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033" y="1187835"/>
            <a:ext cx="752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допущенным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экзамену при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опоздании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(время выполнения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продлевается)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6" y="4491253"/>
            <a:ext cx="3105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экзамена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45437" y="4366966"/>
            <a:ext cx="737633" cy="724452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52" y="1936609"/>
            <a:ext cx="778781" cy="7581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49488" y="1928353"/>
            <a:ext cx="426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дополнительные бланки ответов и черновиков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7640" y="2694760"/>
            <a:ext cx="605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экзаменационный комплект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брака или некомплектности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033" y="2710078"/>
            <a:ext cx="773623" cy="7529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656" y="3519277"/>
            <a:ext cx="778781" cy="7581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81427" y="3493799"/>
            <a:ext cx="816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Прослушать аудиозапись своего ответа на устной части экзамена по иностранному языку, чтобы убедиться в отсутствии технических сбоев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51334" y="4285711"/>
            <a:ext cx="4581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Выходить во время экзамена в туалет или медицинский пункт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25452" y="509187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Сдать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экзаменационную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и покинуть аудиторию досрочно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3559" y="5198579"/>
            <a:ext cx="774259" cy="76206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805461" y="5799763"/>
            <a:ext cx="6833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Досрочно завершить экзамен по состоянию здоровья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 сдать его в резервный день.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допуска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день потребуются подтверждающие документы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5926" y="5960645"/>
            <a:ext cx="77425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s/131188/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8" t="39572" r="1"/>
          <a:stretch/>
        </p:blipFill>
        <p:spPr bwMode="auto">
          <a:xfrm>
            <a:off x="4497362" y="965503"/>
            <a:ext cx="7694637" cy="58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Установлены единые сроки публикации результатов ГИА-11 в РФ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0" y="-2849131"/>
            <a:ext cx="2893807" cy="2151372"/>
          </a:xfrm>
          <a:prstGeom prst="cloudCallout">
            <a:avLst>
              <a:gd name="adj1" fmla="val -57059"/>
              <a:gd name="adj2" fmla="val 51215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855" y="1060703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2746" y="1765296"/>
            <a:ext cx="43656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сайте ЦОКО </a:t>
            </a:r>
            <a:r>
              <a:rPr lang="en-US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www.gas.kubannet.ru</a:t>
            </a:r>
            <a:r>
              <a:rPr lang="ru-RU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 график обработки ЭР работ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основного этапа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ГИА-11 в 2019 году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59807" y="1112678"/>
            <a:ext cx="210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ВАЖНО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940" y="998374"/>
            <a:ext cx="461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&lt;</a:t>
            </a:r>
            <a:r>
              <a:rPr lang="ru-RU" sz="2400" b="1" dirty="0" smtClean="0">
                <a:solidFill>
                  <a:srgbClr val="0070C0"/>
                </a:solidFill>
              </a:rPr>
              <a:t>География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   </a:t>
            </a:r>
            <a:r>
              <a:rPr lang="en-US" sz="2400" b="1" dirty="0" smtClean="0">
                <a:solidFill>
                  <a:srgbClr val="0070C0"/>
                </a:solidFill>
              </a:rPr>
              <a:t>&lt;</a:t>
            </a:r>
            <a:r>
              <a:rPr lang="ru-RU" sz="2400" b="1" dirty="0" smtClean="0">
                <a:solidFill>
                  <a:srgbClr val="0070C0"/>
                </a:solidFill>
              </a:rPr>
              <a:t>Литература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8079" y="998374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11 </a:t>
            </a:r>
            <a:r>
              <a:rPr lang="ru-RU" sz="2400" b="1" dirty="0">
                <a:solidFill>
                  <a:srgbClr val="0070C0"/>
                </a:solidFill>
              </a:rPr>
              <a:t>июня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135519" y="1037623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8638" y="1590301"/>
            <a:ext cx="3494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&lt; </a:t>
            </a:r>
            <a:r>
              <a:rPr lang="ru-RU" sz="2400" b="1" dirty="0" smtClean="0">
                <a:solidFill>
                  <a:srgbClr val="00B0F0"/>
                </a:solidFill>
              </a:rPr>
              <a:t>Математика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базовая</a:t>
            </a:r>
            <a:r>
              <a:rPr lang="en-US" sz="2400" b="1" dirty="0" smtClean="0">
                <a:solidFill>
                  <a:srgbClr val="00B0F0"/>
                </a:solidFill>
              </a:rPr>
              <a:t> &gt;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0004" y="1675877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425228" y="1635859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11 </a:t>
            </a:r>
            <a:r>
              <a:rPr lang="ru-RU" sz="2400" b="1" dirty="0">
                <a:solidFill>
                  <a:srgbClr val="00B0F0"/>
                </a:solidFill>
              </a:rPr>
              <a:t>июня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176538" y="1649109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91418" y="2217747"/>
            <a:ext cx="40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&lt; </a:t>
            </a:r>
            <a:r>
              <a:rPr lang="ru-RU" sz="2400" b="1" dirty="0">
                <a:solidFill>
                  <a:srgbClr val="0070C0"/>
                </a:solidFill>
              </a:rPr>
              <a:t>Математика профильная 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561690" y="2294632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16914" y="2254614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1</a:t>
            </a:r>
            <a:r>
              <a:rPr lang="ru-RU" sz="2400" b="1" dirty="0">
                <a:solidFill>
                  <a:srgbClr val="0070C0"/>
                </a:solidFill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июня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157200" y="2306699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20327" y="2882823"/>
            <a:ext cx="2910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&lt;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Химия</a:t>
            </a:r>
            <a:r>
              <a:rPr lang="en-US" sz="2400" b="1" dirty="0" smtClean="0">
                <a:solidFill>
                  <a:srgbClr val="00B0F0"/>
                </a:solidFill>
              </a:rPr>
              <a:t> &lt;</a:t>
            </a:r>
            <a:r>
              <a:rPr lang="ru-RU" sz="2400" b="1" dirty="0" smtClean="0">
                <a:solidFill>
                  <a:srgbClr val="00B0F0"/>
                </a:solidFill>
              </a:rPr>
              <a:t>История </a:t>
            </a:r>
            <a:r>
              <a:rPr lang="en-US" sz="2400" b="1" dirty="0">
                <a:solidFill>
                  <a:srgbClr val="00B0F0"/>
                </a:solidFill>
              </a:rPr>
              <a:t>&gt;</a:t>
            </a:r>
            <a:r>
              <a:rPr lang="ru-RU" sz="24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561690" y="2882004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16914" y="2841986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14 июня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155492" y="2884784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15728" y="3500840"/>
            <a:ext cx="2482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&lt; </a:t>
            </a:r>
            <a:r>
              <a:rPr lang="ru-RU" sz="2400" b="1" dirty="0">
                <a:solidFill>
                  <a:srgbClr val="0070C0"/>
                </a:solidFill>
              </a:rPr>
              <a:t>Русский язык </a:t>
            </a:r>
            <a:r>
              <a:rPr lang="en-US" sz="2400" b="1" dirty="0">
                <a:solidFill>
                  <a:srgbClr val="0070C0"/>
                </a:solidFill>
              </a:rPr>
              <a:t>&gt;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551217" y="3469274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435060" y="3429358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r>
              <a:rPr lang="ru-RU" sz="2400" b="1" dirty="0">
                <a:solidFill>
                  <a:srgbClr val="0070C0"/>
                </a:solidFill>
              </a:rPr>
              <a:t>0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июня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173638" y="3472156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CC0066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73304" y="4111764"/>
            <a:ext cx="1697196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b="1" dirty="0" smtClean="0">
                <a:solidFill>
                  <a:srgbClr val="00B0F0"/>
                </a:solidFill>
              </a:rPr>
              <a:t>&lt; </a:t>
            </a:r>
            <a:r>
              <a:rPr lang="ru-RU" sz="2400" b="1" dirty="0" smtClean="0">
                <a:solidFill>
                  <a:srgbClr val="00B0F0"/>
                </a:solidFill>
              </a:rPr>
              <a:t>Физика </a:t>
            </a:r>
            <a:r>
              <a:rPr lang="en-US" sz="2400" b="1" dirty="0" smtClean="0">
                <a:solidFill>
                  <a:srgbClr val="00B0F0"/>
                </a:solidFill>
              </a:rPr>
              <a:t>&gt;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543304" y="4078192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398528" y="4038174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0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июня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137106" y="4080972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CC0066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-199002" y="4661818"/>
            <a:ext cx="3647152" cy="626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7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&lt; </a:t>
            </a:r>
            <a:r>
              <a:rPr lang="ru-RU" sz="2400" b="1" dirty="0">
                <a:solidFill>
                  <a:srgbClr val="0070C0"/>
                </a:solidFill>
              </a:rPr>
              <a:t>Иностранные </a:t>
            </a:r>
            <a:r>
              <a:rPr lang="ru-RU" sz="2400" b="1" dirty="0" smtClean="0">
                <a:solidFill>
                  <a:srgbClr val="0070C0"/>
                </a:solidFill>
              </a:rPr>
              <a:t>языки </a:t>
            </a:r>
          </a:p>
          <a:p>
            <a:pPr lvl="1">
              <a:lnSpc>
                <a:spcPct val="7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(письменно, устно)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537250" y="4645793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425251" y="4696354"/>
            <a:ext cx="1979408" cy="36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24 июля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4099307" y="4636958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CC0066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-199305" y="5287823"/>
            <a:ext cx="330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B0F0"/>
                </a:solidFill>
              </a:rPr>
              <a:t>&lt; </a:t>
            </a:r>
            <a:r>
              <a:rPr lang="ru-RU" sz="2400" b="1" dirty="0">
                <a:solidFill>
                  <a:srgbClr val="00B0F0"/>
                </a:solidFill>
              </a:rPr>
              <a:t>Обществознание</a:t>
            </a:r>
            <a:r>
              <a:rPr lang="en-US" sz="2400" b="1" dirty="0" smtClean="0">
                <a:solidFill>
                  <a:srgbClr val="00B0F0"/>
                </a:solidFill>
              </a:rPr>
              <a:t>&gt;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542028" y="5234187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407084" y="5194169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25 июля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099004" y="5131125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CC0066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-225420" y="5881191"/>
            <a:ext cx="4603568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7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&lt; </a:t>
            </a:r>
            <a:r>
              <a:rPr lang="ru-RU" sz="2400" b="1" dirty="0" smtClean="0">
                <a:solidFill>
                  <a:srgbClr val="0070C0"/>
                </a:solidFill>
              </a:rPr>
              <a:t>Биология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&lt;</a:t>
            </a:r>
            <a:r>
              <a:rPr lang="ru-RU" sz="2400" b="1" dirty="0" smtClean="0">
                <a:solidFill>
                  <a:srgbClr val="0070C0"/>
                </a:solidFill>
              </a:rPr>
              <a:t>Информатика</a:t>
            </a: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551858" y="5826162"/>
            <a:ext cx="1689856" cy="41806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2">
                <a:lumMod val="50000"/>
              </a:schemeClr>
            </a:solidFill>
          </a:ln>
          <a:effectLst>
            <a:outerShdw blurRad="76200" dir="9660000" sy="23000" kx="1200000" algn="b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416914" y="5786144"/>
            <a:ext cx="19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27 </a:t>
            </a:r>
            <a:r>
              <a:rPr lang="ru-RU" sz="2400" b="1" dirty="0">
                <a:solidFill>
                  <a:srgbClr val="0070C0"/>
                </a:solidFill>
              </a:rPr>
              <a:t>июля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131603" y="5834170"/>
            <a:ext cx="112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Протокол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 результатами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ГИА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в школе</a:t>
            </a:r>
            <a:endParaRPr lang="ru-RU" dirty="0"/>
          </a:p>
        </p:txBody>
      </p:sp>
      <p:pic>
        <p:nvPicPr>
          <p:cNvPr id="7170" name="Picture 2" descr="https://cdnimg.rg.ru/img/content/161/92/29/RIAN_3125255.HR.ru1000_d_8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4487" r="9246"/>
          <a:stretch/>
        </p:blipFill>
        <p:spPr bwMode="auto">
          <a:xfrm>
            <a:off x="5584723" y="943896"/>
            <a:ext cx="6607277" cy="59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3058" y="1295852"/>
            <a:ext cx="3618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Где можно узнать </a:t>
            </a:r>
          </a:p>
          <a:p>
            <a:pPr lvl="0" algn="ctr"/>
            <a:r>
              <a:rPr lang="ru-RU" sz="32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результаты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236" y="2459772"/>
            <a:ext cx="456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школе.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обязана ознакомить участника ЕГЭ под роспись с результатом, утвержденным ГЭК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9236" y="4094451"/>
            <a:ext cx="476420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Предварительные результаты можно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просмотреть: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информационном портале ЕГЭ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www.ege.edu.ru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сайте ГКУ КК ЦОКО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www.gas.kubannet.ru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паспортным данным</a:t>
            </a:r>
          </a:p>
        </p:txBody>
      </p:sp>
    </p:spTree>
    <p:extLst>
      <p:ext uri="{BB962C8B-B14F-4D97-AF65-F5344CB8AC3E}">
        <p14:creationId xmlns:p14="http://schemas.microsoft.com/office/powerpoint/2010/main" val="19418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Предварительные результаты ЕГЭ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210" t="10896" r="23790" b="7957"/>
          <a:stretch/>
        </p:blipFill>
        <p:spPr>
          <a:xfrm>
            <a:off x="5658581" y="965428"/>
            <a:ext cx="6454761" cy="58925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60438" y="2348752"/>
            <a:ext cx="429669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32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Сайт </a:t>
            </a:r>
            <a:endParaRPr lang="ru-RU" sz="3200" b="1" dirty="0" smtClean="0">
              <a:solidFill>
                <a:srgbClr val="002060"/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Центра </a:t>
            </a:r>
            <a:r>
              <a:rPr lang="ru-RU" sz="32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оценки качества </a:t>
            </a:r>
            <a:endParaRPr lang="ru-RU" sz="3200" b="1" dirty="0" smtClean="0">
              <a:solidFill>
                <a:srgbClr val="002060"/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образования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www.gas.kubannet.ru</a:t>
            </a:r>
            <a:endParaRPr lang="ru-RU" sz="3200" b="1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Предварительные результаты ЕГЭ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2748" y="2398760"/>
            <a:ext cx="3989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Информационный портал ЕГЭ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www.ege.edu.ru</a:t>
            </a:r>
            <a:endParaRPr lang="ru-RU" sz="3600" b="1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95" t="11004" r="16481" b="10291"/>
          <a:stretch/>
        </p:blipFill>
        <p:spPr>
          <a:xfrm>
            <a:off x="5734975" y="905523"/>
            <a:ext cx="6457025" cy="595247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Дуга 4"/>
          <p:cNvSpPr/>
          <p:nvPr/>
        </p:nvSpPr>
        <p:spPr>
          <a:xfrm>
            <a:off x="-792332" y="3881762"/>
            <a:ext cx="11134818" cy="5022549"/>
          </a:xfrm>
          <a:prstGeom prst="arc">
            <a:avLst>
              <a:gd name="adj1" fmla="val 16200000"/>
              <a:gd name="adj2" fmla="val 15140"/>
            </a:avLst>
          </a:prstGeom>
          <a:ln w="57150">
            <a:solidFill>
              <a:srgbClr val="00B0F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Результат получен, утверждён и направлен в школу 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617" y="1083575"/>
            <a:ext cx="7798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Например: </a:t>
            </a:r>
            <a:r>
              <a:rPr lang="en-US" sz="2800" b="1" dirty="0" smtClean="0">
                <a:solidFill>
                  <a:srgbClr val="0070C0"/>
                </a:solidFill>
              </a:rPr>
              <a:t>&lt;</a:t>
            </a:r>
            <a:r>
              <a:rPr lang="ru-RU" sz="2800" b="1" dirty="0" smtClean="0">
                <a:solidFill>
                  <a:srgbClr val="0070C0"/>
                </a:solidFill>
              </a:rPr>
              <a:t> русский язык</a:t>
            </a:r>
            <a:r>
              <a:rPr lang="en-US" sz="28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                                                     3</a:t>
            </a:r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июня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Круглая лента лицом вниз 4"/>
          <p:cNvSpPr/>
          <p:nvPr/>
        </p:nvSpPr>
        <p:spPr>
          <a:xfrm>
            <a:off x="661951" y="5282453"/>
            <a:ext cx="7575815" cy="1280370"/>
          </a:xfrm>
          <a:prstGeom prst="ellipseRibbon">
            <a:avLst/>
          </a:prstGeom>
          <a:solidFill>
            <a:srgbClr val="36A0AE">
              <a:alpha val="27000"/>
            </a:srgbClr>
          </a:solidFill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874" y="5552539"/>
            <a:ext cx="36979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Результаты могут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прийти раньше !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Шестиугольник 5"/>
          <p:cNvSpPr/>
          <p:nvPr/>
        </p:nvSpPr>
        <p:spPr>
          <a:xfrm rot="20611807">
            <a:off x="1053153" y="1858483"/>
            <a:ext cx="2930230" cy="2455955"/>
          </a:xfrm>
          <a:prstGeom prst="hexagon">
            <a:avLst/>
          </a:prstGeom>
          <a:solidFill>
            <a:schemeClr val="bg1"/>
          </a:solidFill>
          <a:ln w="76200">
            <a:solidFill>
              <a:srgbClr val="3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шивка 10"/>
          <p:cNvSpPr/>
          <p:nvPr/>
        </p:nvSpPr>
        <p:spPr>
          <a:xfrm rot="382399">
            <a:off x="4184726" y="3055669"/>
            <a:ext cx="408791" cy="578702"/>
          </a:xfrm>
          <a:prstGeom prst="chevron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62400" y="2065483"/>
            <a:ext cx="29117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Завершение </a:t>
            </a:r>
          </a:p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обработки ЭМ на федеральном уровне и направление их в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регионы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позднее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</a:p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 </a:t>
            </a:r>
            <a:r>
              <a:rPr lang="ru-RU" sz="28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июня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 rot="20611807">
            <a:off x="4685572" y="2559523"/>
            <a:ext cx="2930230" cy="2455955"/>
          </a:xfrm>
          <a:prstGeom prst="hexagon">
            <a:avLst/>
          </a:prstGeom>
          <a:solidFill>
            <a:schemeClr val="bg1"/>
          </a:solidFill>
          <a:ln w="76200">
            <a:solidFill>
              <a:srgbClr val="3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ашивка 15"/>
          <p:cNvSpPr/>
          <p:nvPr/>
        </p:nvSpPr>
        <p:spPr>
          <a:xfrm rot="382399">
            <a:off x="7817145" y="3756709"/>
            <a:ext cx="408791" cy="578702"/>
          </a:xfrm>
          <a:prstGeom prst="chevron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31755" y="2904811"/>
            <a:ext cx="30914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Утверждение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результатов ГЭК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позднее</a:t>
            </a:r>
          </a:p>
          <a:p>
            <a:pPr algn="ctr"/>
            <a:endParaRPr lang="ru-RU" sz="2400" b="1" dirty="0">
              <a:solidFill>
                <a:srgbClr val="FF66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 </a:t>
            </a:r>
            <a:r>
              <a:rPr lang="ru-RU" sz="28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июня</a:t>
            </a:r>
          </a:p>
        </p:txBody>
      </p:sp>
      <p:sp>
        <p:nvSpPr>
          <p:cNvPr id="18" name="Шестиугольник 17"/>
          <p:cNvSpPr/>
          <p:nvPr/>
        </p:nvSpPr>
        <p:spPr>
          <a:xfrm rot="20611807">
            <a:off x="8317991" y="3368488"/>
            <a:ext cx="2930230" cy="2455955"/>
          </a:xfrm>
          <a:prstGeom prst="hexagon">
            <a:avLst/>
          </a:prstGeom>
          <a:solidFill>
            <a:schemeClr val="bg1"/>
          </a:solidFill>
          <a:ln w="76200">
            <a:solidFill>
              <a:srgbClr val="3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445572" y="3857801"/>
            <a:ext cx="2675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Официальный день объявления результатов не позднее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 </a:t>
            </a:r>
            <a:r>
              <a:rPr lang="ru-RU" sz="28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июня</a:t>
            </a:r>
          </a:p>
        </p:txBody>
      </p:sp>
    </p:spTree>
    <p:extLst>
      <p:ext uri="{BB962C8B-B14F-4D97-AF65-F5344CB8AC3E}">
        <p14:creationId xmlns:p14="http://schemas.microsoft.com/office/powerpoint/2010/main" val="14935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ambria" panose="02040503050406030204" pitchFamily="18" charset="0"/>
                <a:ea typeface="+mn-ea"/>
                <a:cs typeface="+mn-cs"/>
              </a:rPr>
              <a:t>Пункты проведения экзаменов – ЕГЭ и ГВЭ </a:t>
            </a:r>
            <a:endParaRPr lang="ru-RU" sz="2800" dirty="0"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743618"/>
              </p:ext>
            </p:extLst>
          </p:nvPr>
        </p:nvGraphicFramePr>
        <p:xfrm>
          <a:off x="177552" y="1133613"/>
          <a:ext cx="2796467" cy="371385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79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г-к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. Анапа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. Армавир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г</a:t>
                      </a:r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Геленджик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0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. Горячий 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Ключ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Краснодар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ru-RU" sz="18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. Новороссийск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. Сочи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Абинский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Апшеронский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Белоглинский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60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Белореченский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60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Брюховецкий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66768"/>
              </p:ext>
            </p:extLst>
          </p:nvPr>
        </p:nvGraphicFramePr>
        <p:xfrm>
          <a:off x="3179684" y="1871939"/>
          <a:ext cx="2796467" cy="34325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17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Выселковский р-н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Гулькевичский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Динской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Ейский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Кавказский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Калининский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Каневской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Кореновский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Красноармейский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Крыловский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Крымский р-н</a:t>
                      </a: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39709"/>
              </p:ext>
            </p:extLst>
          </p:nvPr>
        </p:nvGraphicFramePr>
        <p:xfrm>
          <a:off x="6181816" y="2545291"/>
          <a:ext cx="2796467" cy="342938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7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85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Курганинский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Кущевский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Лабинский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Ленинградский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Мостовский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Новокубанский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Новопокровский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Отрадненский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Павловский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Прим.-</a:t>
                      </a:r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Ахтарский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6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199358"/>
              </p:ext>
            </p:extLst>
          </p:nvPr>
        </p:nvGraphicFramePr>
        <p:xfrm>
          <a:off x="9183948" y="3141446"/>
          <a:ext cx="2796467" cy="34903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75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1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Славянский </a:t>
                      </a:r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р-н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Староминский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Тбилисский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Темрюкский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Тимашевский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Тихорецкий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Туапсинский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Успенский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Усть-Лабинский</a:t>
                      </a:r>
                      <a:endParaRPr lang="ru-RU" sz="1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Щербиновский р-н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2400" b="1" u="none" strike="noStrike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  <a:endParaRPr lang="ru-RU" sz="2400" b="1" u="none" strike="noStrike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11" name="Picture 2" descr="https://image.freepik.com/free-icon/educative-academy-buildings_318-5900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4" b="22284"/>
          <a:stretch/>
        </p:blipFill>
        <p:spPr bwMode="auto">
          <a:xfrm>
            <a:off x="177552" y="5550502"/>
            <a:ext cx="2120482" cy="11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84101" y="6065592"/>
            <a:ext cx="284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 ППЭ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832" t="79259" r="60001" b="14815"/>
          <a:stretch>
            <a:fillRect/>
          </a:stretch>
        </p:blipFill>
        <p:spPr bwMode="auto">
          <a:xfrm>
            <a:off x="10573409" y="1618845"/>
            <a:ext cx="1379242" cy="110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4738" y="1061938"/>
            <a:ext cx="484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Участники ГИА - </a:t>
            </a:r>
            <a:r>
              <a:rPr lang="ru-RU" sz="3200" b="1" dirty="0">
                <a:solidFill>
                  <a:srgbClr val="0070C0"/>
                </a:solidFill>
              </a:rPr>
              <a:t>23 623 </a:t>
            </a:r>
            <a:r>
              <a:rPr lang="ru-RU" sz="2800" b="1" dirty="0">
                <a:solidFill>
                  <a:srgbClr val="0070C0"/>
                </a:solidFill>
              </a:rPr>
              <a:t>чел.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1341" y="972514"/>
            <a:ext cx="284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Онлайн-видеонаблюдение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Аттестат о среднем общем образовании </a:t>
            </a:r>
            <a:r>
              <a:rPr lang="ru-RU" dirty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отличием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312" y="2351640"/>
            <a:ext cx="11226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условие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отметки        </a:t>
            </a:r>
            <a:r>
              <a:rPr lang="ru-RU" sz="2000" b="1" dirty="0" smtClean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всем учебным предметам учебного плана</a:t>
            </a:r>
            <a:endParaRPr lang="ru-RU" sz="2000" b="1" dirty="0">
              <a:solidFill>
                <a:srgbClr val="7A20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0854" y="3992784"/>
            <a:ext cx="3511921" cy="203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 на ЕГЭ по русскому языку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 на ЕГЭ по математике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Профильной                                             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        на ЕГЭ по математике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Базовой)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2881279" y="1984220"/>
            <a:ext cx="625184" cy="2843156"/>
          </a:xfrm>
          <a:prstGeom prst="rightBrace">
            <a:avLst>
              <a:gd name="adj1" fmla="val 34591"/>
              <a:gd name="adj2" fmla="val 4913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6045950" y="2212533"/>
            <a:ext cx="625184" cy="2531764"/>
          </a:xfrm>
          <a:prstGeom prst="rightBrace">
            <a:avLst>
              <a:gd name="adj1" fmla="val 34591"/>
              <a:gd name="adj2" fmla="val 4913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9616672" y="1801459"/>
            <a:ext cx="625184" cy="3398670"/>
          </a:xfrm>
          <a:prstGeom prst="rightBrace">
            <a:avLst>
              <a:gd name="adj1" fmla="val 34591"/>
              <a:gd name="adj2" fmla="val 4913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1312" y="2878196"/>
            <a:ext cx="1606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условие: 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92660" y="3982229"/>
            <a:ext cx="313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7A20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баллов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обязательным учебным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предметам в форме ГВЭ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9584" y="2899551"/>
            <a:ext cx="271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ГИА в форме ЕГЭ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2660" y="3019253"/>
            <a:ext cx="2594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ГИА в форме ГВЭ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74905" y="2977507"/>
            <a:ext cx="310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ГИА в форме ЕГЭ+ГВЭ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7743">
            <a:off x="6230331" y="1030899"/>
            <a:ext cx="1065443" cy="115452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516553" y="2269439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ru-RU" sz="3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94545" y="5316581"/>
            <a:ext cx="37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endParaRPr lang="ru-RU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02207" y="479204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626494" y="394557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16409" y="1294886"/>
            <a:ext cx="179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условие 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485695" y="1294886"/>
            <a:ext cx="1769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условие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806771" y="1205049"/>
            <a:ext cx="816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14410" y="1181225"/>
            <a:ext cx="816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00894" y="3884165"/>
            <a:ext cx="37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endParaRPr lang="ru-RU" sz="2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438163" y="3921767"/>
            <a:ext cx="313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7A20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баллов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одному</a:t>
            </a:r>
          </a:p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обязательному учебному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предмету в форме ГВЭ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646397" y="3823703"/>
            <a:ext cx="37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382843" y="4752764"/>
            <a:ext cx="3511921" cy="203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 на ЕГЭ по русскому языку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7A202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 на ЕГЭ по математике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Профильной                                                   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        на ЕГЭ по математике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Базовой)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226534" y="6076561"/>
            <a:ext cx="37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endParaRPr lang="ru-RU" sz="28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734196" y="555202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758483" y="470555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A20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23275" y="1186073"/>
            <a:ext cx="3420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учета пересдач неудовлетворительных результатов !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winedummy.com.ua/wp-content/uploads/2016/02/%D0%92%D0%BE%D1%81%D0%BA%D0%BB%D0%B8%D1%86%D0%B0%D1%82%D0%B5%D0%BB%D1%8C%D0%BD%D1%8B%D0%B9-%D0%B7%D0%BD%D0%B0%D0%BA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r="24587"/>
          <a:stretch/>
        </p:blipFill>
        <p:spPr bwMode="auto">
          <a:xfrm>
            <a:off x="7805753" y="1011256"/>
            <a:ext cx="840644" cy="11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5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Горячая линия ЕГЭ – спрашивайте, мы поясним и поможем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5511" y="1972097"/>
            <a:ext cx="1337444" cy="13217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7" y="4121414"/>
            <a:ext cx="1443624" cy="1375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4285" y="1894288"/>
            <a:ext cx="80234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Задать вопросы о ЕГЭ можно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по телефону горячей </a:t>
            </a:r>
            <a:r>
              <a:rPr lang="ru-RU" sz="2800" b="1" dirty="0" smtClean="0">
                <a:solidFill>
                  <a:srgbClr val="002060"/>
                </a:solidFill>
              </a:rPr>
              <a:t>линии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дни проведения экзаменов </a:t>
            </a:r>
            <a:r>
              <a:rPr lang="ru-RU" sz="3200" b="1" dirty="0">
                <a:solidFill>
                  <a:srgbClr val="00B050"/>
                </a:solidFill>
              </a:rPr>
              <a:t>с 8.00 до 21.00 </a:t>
            </a: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8038" y="4377052"/>
            <a:ext cx="5837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92F5F"/>
                </a:solidFill>
              </a:rPr>
              <a:t>+ 7 (918) 189 - 99 - 02</a:t>
            </a:r>
            <a:endParaRPr lang="ru-RU" sz="4000" b="1" dirty="0">
              <a:solidFill>
                <a:srgbClr val="992F5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41930" y="5312437"/>
            <a:ext cx="1435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998" y="2883063"/>
            <a:ext cx="31580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Телефон доверия </a:t>
            </a:r>
            <a:r>
              <a:rPr lang="ru-RU" sz="2800" dirty="0" smtClean="0"/>
              <a:t>ГИА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528162" y="5997050"/>
            <a:ext cx="159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</a:rPr>
              <a:t>сентябрь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11119" y="1156827"/>
            <a:ext cx="10729889" cy="5244234"/>
            <a:chOff x="721629" y="2386538"/>
            <a:chExt cx="10729889" cy="524423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21629" y="2386541"/>
              <a:ext cx="10729889" cy="5244231"/>
              <a:chOff x="721628" y="1212965"/>
              <a:chExt cx="10729889" cy="524423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628" y="1212965"/>
                <a:ext cx="5244229" cy="5244229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086571" y="1092251"/>
                <a:ext cx="5244229" cy="5485662"/>
              </a:xfrm>
              <a:prstGeom prst="rect">
                <a:avLst/>
              </a:prstGeom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5665509" y="2386538"/>
              <a:ext cx="4873658" cy="5244232"/>
            </a:xfrm>
            <a:prstGeom prst="rect">
              <a:avLst/>
            </a:prstGeom>
            <a:solidFill>
              <a:srgbClr val="C8E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5B9BD5">
                      <a:lumMod val="50000"/>
                    </a:srgbClr>
                  </a:solidFill>
                </a:rPr>
                <a:t>О фактах нарушениях Порядка при подготовке и проведении ЕГЭ</a:t>
              </a:r>
            </a:p>
            <a:p>
              <a:pPr algn="ctr"/>
              <a:r>
                <a:rPr lang="ru-RU" sz="2400" dirty="0" smtClean="0">
                  <a:solidFill>
                    <a:srgbClr val="5B9BD5">
                      <a:lumMod val="50000"/>
                    </a:srgbClr>
                  </a:solidFill>
                </a:rPr>
                <a:t>Вы можете сообщить по </a:t>
              </a:r>
            </a:p>
            <a:p>
              <a:pPr algn="ctr"/>
              <a:r>
                <a:rPr lang="ru-RU" sz="2800" b="1" dirty="0" smtClean="0">
                  <a:solidFill>
                    <a:srgbClr val="5B9BD5">
                      <a:lumMod val="50000"/>
                    </a:srgbClr>
                  </a:solidFill>
                </a:rPr>
                <a:t>«телефону доверия»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3330" y="6149374"/>
              <a:ext cx="3621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8-918-085-63-68</a:t>
              </a:r>
              <a:endPara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https://ksewka.ru/wp-content/uploads/2019/02/862f26d93804cc1cf1e23844aa39e5f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71" y="1278279"/>
            <a:ext cx="2201113" cy="163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2" y="1101093"/>
            <a:ext cx="5146122" cy="4937495"/>
          </a:xfrm>
          <a:prstGeom prst="rect">
            <a:avLst/>
          </a:prstGeom>
        </p:spPr>
      </p:pic>
      <p:pic>
        <p:nvPicPr>
          <p:cNvPr id="9" name="Рисунок 8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1" t="34692" r="123" b="35780"/>
          <a:stretch/>
        </p:blipFill>
        <p:spPr>
          <a:xfrm>
            <a:off x="2653364" y="71427"/>
            <a:ext cx="692451" cy="696725"/>
          </a:xfrm>
          <a:prstGeom prst="rect">
            <a:avLst/>
          </a:prstGeom>
        </p:spPr>
      </p:pic>
      <p:sp>
        <p:nvSpPr>
          <p:cNvPr id="10" name="Заголовок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https://www.facebook.com/giakuban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659" y="1031846"/>
            <a:ext cx="6174900" cy="50753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74378" y="1101093"/>
            <a:ext cx="578840" cy="2159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31080" y="1031846"/>
            <a:ext cx="578840" cy="2159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1" y="941926"/>
            <a:ext cx="5181600" cy="5572125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https://vk.com/giakuban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764" r="70873" b="35355"/>
          <a:stretch/>
        </p:blipFill>
        <p:spPr>
          <a:xfrm>
            <a:off x="3251612" y="152184"/>
            <a:ext cx="690354" cy="684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395" y="956522"/>
            <a:ext cx="5814471" cy="55429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48463" y="1199626"/>
            <a:ext cx="1149292" cy="5314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4" y="1277499"/>
            <a:ext cx="5800742" cy="5043605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https://www.instagram.com/giakuban/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34874" r="35447" b="35598"/>
          <a:stretch/>
        </p:blipFill>
        <p:spPr>
          <a:xfrm>
            <a:off x="2535672" y="71428"/>
            <a:ext cx="692450" cy="696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514" y="1494304"/>
            <a:ext cx="5487519" cy="5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Информационная </a:t>
            </a:r>
            <a:r>
              <a:rPr lang="ru-RU" sz="2800" dirty="0" smtClean="0"/>
              <a:t>поддержка</a:t>
            </a:r>
            <a:endParaRPr lang="ru-RU" sz="2800" dirty="0"/>
          </a:p>
        </p:txBody>
      </p:sp>
      <p:pic>
        <p:nvPicPr>
          <p:cNvPr id="12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9877" y="1068323"/>
            <a:ext cx="820943" cy="820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5" y="1889266"/>
            <a:ext cx="1900165" cy="9224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94697" y="1176294"/>
            <a:ext cx="47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https://minobr.krasnodar.ru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222" y="2213068"/>
            <a:ext cx="47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http://www.gas.kubannet.ru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Рисунок 15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764" r="70873" b="35355"/>
          <a:stretch/>
        </p:blipFill>
        <p:spPr>
          <a:xfrm>
            <a:off x="1162753" y="3848735"/>
            <a:ext cx="690354" cy="684529"/>
          </a:xfrm>
          <a:prstGeom prst="rect">
            <a:avLst/>
          </a:prstGeom>
        </p:spPr>
      </p:pic>
      <p:pic>
        <p:nvPicPr>
          <p:cNvPr id="17" name="Рисунок 16">
            <a:hlinkClick r:id="rId8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34874" r="35447" b="35598"/>
          <a:stretch/>
        </p:blipFill>
        <p:spPr>
          <a:xfrm>
            <a:off x="1159877" y="4910840"/>
            <a:ext cx="692450" cy="696724"/>
          </a:xfrm>
          <a:prstGeom prst="rect">
            <a:avLst/>
          </a:prstGeom>
        </p:spPr>
      </p:pic>
      <p:pic>
        <p:nvPicPr>
          <p:cNvPr id="18" name="Рисунок 17">
            <a:hlinkClick r:id="rId9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1" t="34692" r="123" b="35780"/>
          <a:stretch/>
        </p:blipFill>
        <p:spPr>
          <a:xfrm>
            <a:off x="1159877" y="5989667"/>
            <a:ext cx="692451" cy="6967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1862" y="3073571"/>
            <a:ext cx="913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ГИА Кубань в социальных сетях 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5390" y="3848735"/>
            <a:ext cx="391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6"/>
              </a:rPr>
              <a:t>https://vk.com/giakuban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6204" y="4916761"/>
            <a:ext cx="610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8"/>
              </a:rPr>
              <a:t>https://www.instagram.com/giakuban/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6021" y="6066020"/>
            <a:ext cx="1108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hlinkClick r:id="rId9"/>
              </a:rPr>
              <a:t>https://www.facebook.com/giakuban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ППЭ для </a:t>
            </a:r>
            <a:r>
              <a:rPr lang="ru-RU" dirty="0"/>
              <a:t>участников с особыми </a:t>
            </a:r>
            <a:r>
              <a:rPr lang="ru-RU" dirty="0" smtClean="0"/>
              <a:t>потребностями</a:t>
            </a:r>
            <a:endParaRPr lang="ru-RU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4" y="1400099"/>
            <a:ext cx="1029028" cy="10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07" y="1403808"/>
            <a:ext cx="993901" cy="103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73" y="1403808"/>
            <a:ext cx="1024312" cy="10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8" y="2583102"/>
            <a:ext cx="999563" cy="9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64" y="2583103"/>
            <a:ext cx="962044" cy="100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94" y="2583103"/>
            <a:ext cx="990291" cy="10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9" y="3690290"/>
            <a:ext cx="1011537" cy="10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38" y="3696607"/>
            <a:ext cx="959471" cy="99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22" y="4838377"/>
            <a:ext cx="999563" cy="9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22" y="3709090"/>
            <a:ext cx="999563" cy="9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64" y="4867385"/>
            <a:ext cx="962044" cy="9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7" y="4867386"/>
            <a:ext cx="992754" cy="96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033218" y="1400099"/>
            <a:ext cx="4473321" cy="2678234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ПАНДУСЫ</a:t>
            </a:r>
          </a:p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ЗВУКОУСИЛЕНИЕ</a:t>
            </a:r>
          </a:p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ТЕХНИЧЕСКИЕ СРЕДСТВА ДЛЯ УВЕЛИЧЕНИЯ ЭМ</a:t>
            </a:r>
            <a:endParaRPr lang="ru-RU" sz="1867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СПЕЦИАЛЬНЫЕ КРЕСЛА И ДРУГИЕ ПРИСПОСОБЛЕНИЯ </a:t>
            </a:r>
            <a:endParaRPr lang="ru-RU" sz="1867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КИМ НА ШРИФТЕ БРАЙЛЯ </a:t>
            </a:r>
          </a:p>
          <a:p>
            <a:pPr marL="268004" indent="-268004"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АССИСТЕНТЫ, СУРДОПЕРЕВОДЧИКИ, ТИФЛОПЕРЕВОДЧИКИ</a:t>
            </a:r>
            <a:endParaRPr lang="ru-RU" sz="1867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033218" y="4067074"/>
            <a:ext cx="6611108" cy="1357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размещение </a:t>
            </a: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в отдельной </a:t>
            </a: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аудитории – 19 человек</a:t>
            </a:r>
          </a:p>
          <a:p>
            <a:pPr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размещение </a:t>
            </a: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в аудитории на 1-ом </a:t>
            </a: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этаже – 10 человек</a:t>
            </a:r>
          </a:p>
          <a:p>
            <a:pPr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перерывов для </a:t>
            </a: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медико-профилактических </a:t>
            </a:r>
          </a:p>
          <a:p>
            <a:pPr>
              <a:spcAft>
                <a:spcPts val="300"/>
              </a:spcAft>
            </a:pP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     процедур</a:t>
            </a:r>
            <a:r>
              <a:rPr lang="ru-RU" sz="1867" b="1" dirty="0">
                <a:solidFill>
                  <a:schemeClr val="accent1">
                    <a:lumMod val="50000"/>
                  </a:schemeClr>
                </a:solidFill>
              </a:rPr>
              <a:t>, приема </a:t>
            </a:r>
            <a:r>
              <a:rPr lang="ru-RU" sz="1867" b="1" dirty="0" smtClean="0">
                <a:solidFill>
                  <a:schemeClr val="accent1">
                    <a:lumMod val="50000"/>
                  </a:schemeClr>
                </a:solidFill>
              </a:rPr>
              <a:t>пищи</a:t>
            </a:r>
            <a:endParaRPr lang="ru-RU" sz="1867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25016" y="1332165"/>
            <a:ext cx="3156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ЕГЭ - 261 чел. с ОВЗ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ГВЭ - 56 чел. с ОВЗ 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3218" y="5516633"/>
            <a:ext cx="6417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продолжительность экзамена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увеличена на 1,5 часа (на 30 минут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– на экзамене по иностранному языку (устно))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оловина рамки 3"/>
          <p:cNvSpPr/>
          <p:nvPr/>
        </p:nvSpPr>
        <p:spPr>
          <a:xfrm rot="5400000">
            <a:off x="9671625" y="-60363"/>
            <a:ext cx="1181549" cy="3511722"/>
          </a:xfrm>
          <a:prstGeom prst="halfFrame">
            <a:avLst>
              <a:gd name="adj1" fmla="val 6757"/>
              <a:gd name="adj2" fmla="val 67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оловина рамки 34"/>
          <p:cNvSpPr/>
          <p:nvPr/>
        </p:nvSpPr>
        <p:spPr>
          <a:xfrm rot="5400000" flipH="1" flipV="1">
            <a:off x="1384026" y="3686221"/>
            <a:ext cx="1263868" cy="3605787"/>
          </a:xfrm>
          <a:prstGeom prst="halfFrame">
            <a:avLst>
              <a:gd name="adj1" fmla="val 6757"/>
              <a:gd name="adj2" fmla="val 67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 входа в ППЭ</a:t>
            </a:r>
            <a:endParaRPr lang="ru-RU" sz="2800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1" y="1841535"/>
            <a:ext cx="5368412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8:30 - 9:00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5102" y="1032936"/>
            <a:ext cx="3273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До входа </a:t>
            </a:r>
            <a:r>
              <a:rPr lang="ru-RU" sz="3600" b="1" dirty="0">
                <a:solidFill>
                  <a:srgbClr val="0070C0"/>
                </a:solidFill>
              </a:rPr>
              <a:t>в ППЭ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040" y="2408218"/>
            <a:ext cx="5350927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об участниках,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 </a:t>
            </a:r>
          </a:p>
          <a:p>
            <a:pPr>
              <a:spcAft>
                <a:spcPts val="30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</a:t>
            </a:r>
          </a:p>
          <a:p>
            <a:pPr>
              <a:spcAft>
                <a:spcPts val="300"/>
              </a:spcAft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металлодетектером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состоянию здоровья</a:t>
            </a:r>
          </a:p>
          <a:p>
            <a:pPr>
              <a:spcAft>
                <a:spcPts val="300"/>
              </a:spcAf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(инсулиновая помпа, кардиостимулятор и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д.)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справок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направляется в</a:t>
            </a:r>
          </a:p>
          <a:p>
            <a:pPr>
              <a:spcAft>
                <a:spcPts val="300"/>
              </a:spcAf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ППЭ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дня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экзамена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040" y="4435695"/>
            <a:ext cx="4810410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должны знать,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4013">
              <a:spcAft>
                <a:spcPts val="30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наличии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металлических</a:t>
            </a:r>
          </a:p>
          <a:p>
            <a:pPr indent="354013">
              <a:spcAft>
                <a:spcPts val="30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предметов 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мелочь, ключи и т.д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indent="354013">
              <a:spcAft>
                <a:spcPts val="30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металлодетектор издает сигнал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4013">
              <a:spcAft>
                <a:spcPts val="300"/>
              </a:spcAft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 все личные вещи сдать </a:t>
            </a:r>
          </a:p>
          <a:p>
            <a:pPr indent="354013">
              <a:spcAft>
                <a:spcPts val="300"/>
              </a:spcAft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входе в ППЭ</a:t>
            </a:r>
          </a:p>
        </p:txBody>
      </p:sp>
      <p:pic>
        <p:nvPicPr>
          <p:cNvPr id="2052" name="Picture 4" descr="https://avatars.mds.yandex.net/get-zen_doc/30229/pub_5b54963945108800aa31f5f1_5b549bbbe3f57400a8831121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r="24568"/>
          <a:stretch/>
        </p:blipFill>
        <p:spPr bwMode="auto">
          <a:xfrm>
            <a:off x="5368412" y="924232"/>
            <a:ext cx="6809403" cy="593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594" y="6382384"/>
            <a:ext cx="47558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sz="1600" b="1" dirty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Умные часы» </a:t>
            </a:r>
            <a:r>
              <a:rPr lang="ru-RU" b="1" dirty="0" smtClean="0">
                <a:solidFill>
                  <a:srgbClr val="002060"/>
                </a:solidFill>
              </a:rPr>
              <a:t>брать на экзамен нельзя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35" y="64421"/>
            <a:ext cx="10753195" cy="8338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Проверка документов на входе в аудиторию</a:t>
            </a:r>
            <a:endParaRPr lang="ru-RU" sz="2800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0" y="2955183"/>
            <a:ext cx="5319252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9:00 - 9:50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4718" y="2129883"/>
            <a:ext cx="2667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Вход в </a:t>
            </a:r>
            <a:r>
              <a:rPr lang="ru-RU" sz="4000" b="1" dirty="0" smtClean="0">
                <a:solidFill>
                  <a:srgbClr val="0070C0"/>
                </a:solidFill>
              </a:rPr>
              <a:t>ППЭ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28245" r="26910" b="20476"/>
          <a:stretch/>
        </p:blipFill>
        <p:spPr bwMode="auto">
          <a:xfrm>
            <a:off x="5319252" y="898267"/>
            <a:ext cx="6872748" cy="595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st.depositphotos.com/2819061/3455/i/950/depositphotos_34556715-stock-photo-fuelle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91" y="5291615"/>
            <a:ext cx="2361461" cy="16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Перед началом экзамена организаторы проводят инструктаж участников </a:t>
            </a:r>
            <a:r>
              <a:rPr lang="ru-RU" sz="2800" dirty="0" smtClean="0"/>
              <a:t>ЕГЭ</a:t>
            </a:r>
            <a:endParaRPr lang="ru-RU" sz="2800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1" y="3580581"/>
            <a:ext cx="5388075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9:50 - 9:59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8480" y="2775343"/>
            <a:ext cx="5308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Инструктаж – 10 минут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4100" name="Picture 4" descr="https://media.fulledu.ru/documents/covers/1k25/5b0d63c9d6e4a9302c4c7592/article5b0d63c9c6b033.014290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2151" r="20845"/>
          <a:stretch/>
        </p:blipFill>
        <p:spPr bwMode="auto">
          <a:xfrm>
            <a:off x="5388076" y="915636"/>
            <a:ext cx="6803924" cy="59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t.depositphotos.com/2819061/3455/i/950/depositphotos_34556715-stock-photo-fuell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91" y="5291615"/>
            <a:ext cx="2361461" cy="16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Новые технологии – печать заданий в присутствии выпускников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76" y="934065"/>
            <a:ext cx="6803923" cy="5923935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" y="4365632"/>
            <a:ext cx="5388075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10:00 - 10:30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0323" y="3067951"/>
            <a:ext cx="34874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Вскрытие диска 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и </a:t>
            </a:r>
            <a:r>
              <a:rPr lang="ru-RU" sz="3600" b="1" dirty="0">
                <a:solidFill>
                  <a:srgbClr val="0070C0"/>
                </a:solidFill>
              </a:rPr>
              <a:t>печать ЭМ 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/>
          <a:srcRect l="65356" t="69305" r="23619" b="9691"/>
          <a:stretch>
            <a:fillRect/>
          </a:stretch>
        </p:blipFill>
        <p:spPr bwMode="auto">
          <a:xfrm rot="19915338">
            <a:off x="6169038" y="5167764"/>
            <a:ext cx="1296684" cy="1391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6" descr="https://st.depositphotos.com/2819061/3455/i/950/depositphotos_34556715-stock-photo-fuelle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91" y="5291615"/>
            <a:ext cx="2361461" cy="16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51" y="1306346"/>
            <a:ext cx="1291972" cy="12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Инструктаж по заполнению бланков</a:t>
            </a:r>
            <a:endParaRPr lang="ru-RU" sz="2800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0" y="5812352"/>
            <a:ext cx="5388075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10:40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0461" y="4877440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Начало экзамена</a:t>
            </a:r>
          </a:p>
        </p:txBody>
      </p:sp>
      <p:pic>
        <p:nvPicPr>
          <p:cNvPr id="1028" name="Picture 4" descr="https://golos.ua/images/items/2018-05/23/HmB33SRcn509z89I/img_t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3035"/>
          <a:stretch/>
        </p:blipFill>
        <p:spPr bwMode="auto">
          <a:xfrm>
            <a:off x="5388075" y="914400"/>
            <a:ext cx="680392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t.depositphotos.com/2819061/3455/i/950/depositphotos_34556715-stock-photo-fuell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91" y="5291615"/>
            <a:ext cx="2361461" cy="16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53963" y="19879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Раздача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экзаменационных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материалов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и заполнение бланков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0" y="4135849"/>
            <a:ext cx="5388075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10:20 - 10:40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36024" y="914400"/>
            <a:ext cx="7855975" cy="5943600"/>
          </a:xfrm>
          <a:prstGeom prst="rect">
            <a:avLst/>
          </a:prstGeom>
          <a:solidFill>
            <a:srgbClr val="7A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www.featurepics.com/StockImage/20070602/question-mark-clock-stock-image-33702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b="6438"/>
          <a:stretch/>
        </p:blipFill>
        <p:spPr bwMode="auto">
          <a:xfrm flipH="1">
            <a:off x="-1" y="4070554"/>
            <a:ext cx="4247535" cy="278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Продолжительность </a:t>
            </a:r>
            <a:r>
              <a:rPr lang="ru-RU" dirty="0" smtClean="0"/>
              <a:t>экзаменов ЕГЭ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9097" r="121" b="1823"/>
          <a:stretch/>
        </p:blipFill>
        <p:spPr>
          <a:xfrm>
            <a:off x="4336025" y="1179872"/>
            <a:ext cx="7855975" cy="5270089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>
          <a:xfrm>
            <a:off x="0" y="2910264"/>
            <a:ext cx="4336023" cy="485893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10:40-10.45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0947" y="1651092"/>
            <a:ext cx="326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Начало экзамена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1158</Words>
  <Application>Microsoft Office PowerPoint</Application>
  <PresentationFormat>Широкоэкранный</PresentationFormat>
  <Paragraphs>322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Пункты проведения экзаменов – ЕГЭ и ГВЭ </vt:lpstr>
      <vt:lpstr>ППЭ для участников с особыми потребностями</vt:lpstr>
      <vt:lpstr>Организация входа в ППЭ</vt:lpstr>
      <vt:lpstr>Проверка документов на входе в аудиторию</vt:lpstr>
      <vt:lpstr>Перед началом экзамена организаторы проводят инструктаж участников ЕГЭ</vt:lpstr>
      <vt:lpstr>Новые технологии – печать заданий в присутствии выпускников</vt:lpstr>
      <vt:lpstr>Инструктаж по заполнению бланков</vt:lpstr>
      <vt:lpstr>Продолжительность экзаменов ЕГЭ</vt:lpstr>
      <vt:lpstr>Соблюдение требований Порядка </vt:lpstr>
      <vt:lpstr>Презентация PowerPoint</vt:lpstr>
      <vt:lpstr>Что нельзя делать на экзамене?</vt:lpstr>
      <vt:lpstr>В день проведения экзамена</vt:lpstr>
      <vt:lpstr>Школьник может!</vt:lpstr>
      <vt:lpstr> Установлены единые сроки публикации результатов ГИА-11 в РФ</vt:lpstr>
      <vt:lpstr>Протокол с результатами ГИА в школе</vt:lpstr>
      <vt:lpstr>Предварительные результаты ЕГЭ</vt:lpstr>
      <vt:lpstr>Предварительные результаты ЕГЭ</vt:lpstr>
      <vt:lpstr>Результат получен, утверждён и направлен в школу </vt:lpstr>
      <vt:lpstr>Аттестат о среднем общем образовании с отличием </vt:lpstr>
      <vt:lpstr>Горячая линия ЕГЭ – спрашивайте, мы поясним и поможем</vt:lpstr>
      <vt:lpstr>Телефон доверия ГИА</vt:lpstr>
      <vt:lpstr>https://www.facebook.com/giakuban </vt:lpstr>
      <vt:lpstr>https://vk.com/giakuban </vt:lpstr>
      <vt:lpstr>https://www.instagram.com/giakuban/ </vt:lpstr>
      <vt:lpstr>Информационная поддержка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Вербичева Юлия</dc:creator>
  <cp:lastModifiedBy>Гардымова Руженна Анатольевна</cp:lastModifiedBy>
  <cp:revision>161</cp:revision>
  <cp:lastPrinted>2019-05-16T14:53:04Z</cp:lastPrinted>
  <dcterms:created xsi:type="dcterms:W3CDTF">2019-05-14T08:55:20Z</dcterms:created>
  <dcterms:modified xsi:type="dcterms:W3CDTF">2019-05-17T13:54:11Z</dcterms:modified>
</cp:coreProperties>
</file>