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77" r:id="rId4"/>
    <p:sldId id="279" r:id="rId5"/>
    <p:sldId id="278" r:id="rId6"/>
    <p:sldId id="280" r:id="rId7"/>
    <p:sldId id="281" r:id="rId8"/>
    <p:sldId id="282" r:id="rId9"/>
    <p:sldId id="284" r:id="rId10"/>
    <p:sldId id="283" r:id="rId11"/>
    <p:sldId id="285" r:id="rId12"/>
    <p:sldId id="286" r:id="rId13"/>
    <p:sldId id="276" r:id="rId14"/>
    <p:sldId id="259" r:id="rId15"/>
    <p:sldId id="260" r:id="rId16"/>
    <p:sldId id="261" r:id="rId17"/>
    <p:sldId id="262" r:id="rId18"/>
    <p:sldId id="287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/>
            </a:p>
          </p:txBody>
        </p:sp>
      </p:grp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EC2B61-551C-401E-A5D4-591FF259813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7604E-3B96-451A-819A-727C30D992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F9870-7158-4059-9ABC-EFFFA2698BB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C9300-5A57-4A95-8471-675F0E77659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3F03C-2971-4BAD-B2B3-FCA23680AE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95841-AC55-46A5-A9C6-86D9A607DB3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EF537-3AEE-42AB-BA68-4F04308ABAC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88D0D-9A13-4BEC-A887-2327F63A36C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58D47-5680-4A2D-BA41-3BDE150EB8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34B2F-2A1D-4003-831D-58F3348EFA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98337-666D-4619-9DEF-99611AE501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FEB6C37-0C69-429B-A2B0-807F826A27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92150"/>
            <a:ext cx="7772400" cy="2446338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Роль семьи в психологической подготовке выпускников к ЕГЭ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altLang="ru-RU" smtClean="0"/>
              <a:t>Рекомендации психолога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16113"/>
            <a:ext cx="7772400" cy="421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АСТЕНИЧНЫЕ ДЕТИ</a:t>
            </a:r>
          </a:p>
          <a:p>
            <a:pPr eaLnBrk="1" hangingPunct="1">
              <a:defRPr/>
            </a:pPr>
            <a:r>
              <a:rPr lang="ru-RU" dirty="0" smtClean="0"/>
              <a:t>Не предъявлять заведомо невыполнимых требований, которым ребенок не сможет соответствовать.</a:t>
            </a:r>
          </a:p>
          <a:p>
            <a:pPr eaLnBrk="1" hangingPunct="1">
              <a:defRPr/>
            </a:pPr>
            <a:r>
              <a:rPr lang="ru-RU" dirty="0" smtClean="0"/>
              <a:t>Следить, чтобы ребенок не переутомлялся (делать перерывы в занятиях, гулять, достаточно спать).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60575"/>
            <a:ext cx="7772400" cy="40719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ГИПЕРТИМНЫЕ ДЕТИ</a:t>
            </a:r>
          </a:p>
          <a:p>
            <a:pPr eaLnBrk="1" hangingPunct="1">
              <a:defRPr/>
            </a:pPr>
            <a:r>
              <a:rPr lang="ru-RU" dirty="0" smtClean="0"/>
              <a:t>Не пытаться изменить темп деятельности, особенно с помощью инструкций типа «Не торопись». </a:t>
            </a:r>
          </a:p>
          <a:p>
            <a:pPr eaLnBrk="1" hangingPunct="1">
              <a:defRPr/>
            </a:pPr>
            <a:r>
              <a:rPr lang="ru-RU" dirty="0" smtClean="0"/>
              <a:t>Развивать функцию контроля, то есть навыки самопроверки. Основной принцип - «Сделал — проверь».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133600"/>
            <a:ext cx="7772400" cy="39989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«ЗАСТРЕВАЮЩИЕ» ДЕТИ</a:t>
            </a:r>
          </a:p>
          <a:p>
            <a:pPr eaLnBrk="1" hangingPunct="1">
              <a:defRPr/>
            </a:pPr>
            <a:r>
              <a:rPr lang="ru-RU" dirty="0" smtClean="0"/>
              <a:t>Научить ребенка пользоваться часами, для того чтобы определять время, необходимое для каждого задания. </a:t>
            </a:r>
          </a:p>
          <a:p>
            <a:pPr eaLnBrk="1" hangingPunct="1">
              <a:defRPr/>
            </a:pPr>
            <a:r>
              <a:rPr lang="ru-RU" dirty="0" smtClean="0"/>
              <a:t>Заранее определить, сколько времени можно потратить на каждое задание на экзамене.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ja-JP" smtClean="0"/>
              <a:t>Внушайте ребенку мысль, что количество баллов не является совершенным измерением его возможностей </a:t>
            </a:r>
          </a:p>
          <a:p>
            <a:pPr eaLnBrk="1" hangingPunct="1"/>
            <a:r>
              <a:rPr lang="ru-RU" altLang="ja-JP" smtClean="0"/>
              <a:t>Не повышайте тревожность ребенка накануне экзаменов - это может отрицательно сказаться на результате тестирования. 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endParaRPr lang="ru-RU" altLang="ru-RU" sz="32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73238"/>
            <a:ext cx="7772400" cy="4359275"/>
          </a:xfrm>
        </p:spPr>
        <p:txBody>
          <a:bodyPr/>
          <a:lstStyle/>
          <a:p>
            <a:pPr eaLnBrk="1" hangingPunct="1"/>
            <a:r>
              <a:rPr lang="ru-RU" altLang="ja-JP" smtClean="0"/>
              <a:t>Подбадривайте детей, хвалите их за то, что они делают хорошо. Повышайте их уверенность в себе, так как чем больше ребенок боится неудачи, тем более вероятности допущения ошибок </a:t>
            </a:r>
            <a:endParaRPr lang="ru-RU" alt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endParaRPr lang="ru-RU" altLang="ru-RU" sz="32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ja-JP" smtClean="0"/>
              <a:t>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endParaRPr lang="ru-RU" altLang="ru-RU" sz="32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ja-JP" smtClean="0"/>
              <a:t>Контролируйте режим подготовки ребенка, не допускайте перегрузок, объясните ему, что он обязательно должен чередовать занятия с отдыхом</a:t>
            </a:r>
          </a:p>
          <a:p>
            <a:pPr eaLnBrk="1" hangingPunct="1"/>
            <a:r>
              <a:rPr lang="ru-RU" altLang="ja-JP" smtClean="0"/>
              <a:t>Обеспечьте дома удобное место для занятий, проследите, чтобы никто из домашних не мешал </a:t>
            </a:r>
            <a:endParaRPr lang="ru-RU" alt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endParaRPr lang="ru-RU" altLang="ru-RU" sz="32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ja-JP" smtClean="0"/>
              <a:t>Обратите внимание на питание ребенка. Такие продукты, как рыба, творог, орехи, курага и т.д. стимулируют работу головного мозга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ja-JP" smtClean="0"/>
              <a:t>Накануне экзамена обеспечьте ребенку полноценный отдых, он должен отдохнуть и как следует выспаться. </a:t>
            </a:r>
            <a:endParaRPr lang="ru-RU" alt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endParaRPr lang="ru-RU" altLang="ru-RU" sz="32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1300"/>
            <a:ext cx="8280400" cy="335121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ja-JP" b="1" smtClean="0"/>
              <a:t>Самое главное - это снизить напряжение и тревожность ребенка и обеспечить подходящие условия для занятий</a:t>
            </a:r>
            <a:endParaRPr lang="ru-RU" altLang="ru-RU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36838"/>
            <a:ext cx="7772400" cy="34956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Психологическая поддержка –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это один из важнейших факторов, определяющих успешность Вашего ребенка в сдаче единого государственного экзамена.</a:t>
            </a:r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76475"/>
            <a:ext cx="8775700" cy="38560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u="sng" dirty="0" smtClean="0"/>
              <a:t>СИМПТОМЫ ЭКЗАМЕНАЦИОННОГО СТРЕССА</a:t>
            </a:r>
          </a:p>
          <a:p>
            <a:pPr eaLnBrk="1" hangingPunct="1">
              <a:defRPr/>
            </a:pPr>
            <a:r>
              <a:rPr lang="ru-RU" dirty="0" smtClean="0"/>
              <a:t>Физиологические симптомы </a:t>
            </a:r>
          </a:p>
          <a:p>
            <a:pPr eaLnBrk="1" hangingPunct="1">
              <a:defRPr/>
            </a:pPr>
            <a:r>
              <a:rPr lang="ru-RU" dirty="0" smtClean="0"/>
              <a:t>Эмоциональные симптомы </a:t>
            </a:r>
          </a:p>
          <a:p>
            <a:pPr eaLnBrk="1" hangingPunct="1">
              <a:defRPr/>
            </a:pPr>
            <a:r>
              <a:rPr lang="ru-RU" dirty="0" smtClean="0"/>
              <a:t>Когнитивные (интеллектуальные) симптомы</a:t>
            </a:r>
            <a:r>
              <a:rPr lang="ru-RU" i="1" dirty="0" smtClean="0"/>
              <a:t> 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Поведенческие симптомы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213100"/>
            <a:ext cx="7772400" cy="291941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b="1" smtClean="0"/>
              <a:t>Стратегии помощи выпускникам с учетом их индивидуальных особенностей</a:t>
            </a:r>
            <a:endParaRPr lang="ru-RU" alt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16113"/>
            <a:ext cx="7772400" cy="4216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ПРАВОПОЛУШАРНЫЕ ДЕТИ (творческие дети, «гуманитарии»)</a:t>
            </a:r>
          </a:p>
          <a:p>
            <a:pPr algn="just" eaLnBrk="1" hangingPunct="1">
              <a:defRPr/>
            </a:pPr>
            <a:r>
              <a:rPr lang="ru-RU" dirty="0" smtClean="0"/>
              <a:t>Задействовать воображение и образное мышление: использовать сравнения, образы, метафоры, рисунки. </a:t>
            </a:r>
          </a:p>
          <a:p>
            <a:pPr algn="just" eaLnBrk="1" hangingPunct="1">
              <a:defRPr/>
            </a:pPr>
            <a:r>
              <a:rPr lang="ru-RU" dirty="0" smtClean="0"/>
              <a:t>Сухой теоретический материал иллюстрировать примерами или картинками.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912100" cy="42878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ДЕТИ-СИНТЕТИКИ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000" b="1" u="sng" dirty="0" smtClean="0"/>
              <a:t>(ориентированы на общие взаимосвязи, а не детали)</a:t>
            </a:r>
          </a:p>
          <a:p>
            <a:pPr eaLnBrk="1" hangingPunct="1">
              <a:defRPr/>
            </a:pPr>
            <a:r>
              <a:rPr lang="ru-RU" dirty="0" smtClean="0"/>
              <a:t>выявление основного в каждом задании.</a:t>
            </a:r>
          </a:p>
          <a:p>
            <a:pPr eaLnBrk="1" hangingPunct="1">
              <a:defRPr/>
            </a:pPr>
            <a:r>
              <a:rPr lang="ru-RU" dirty="0" smtClean="0"/>
              <a:t>Ознакомиться с материалом в целом: просмотреть имеющиеся задания, ознакомиться с их содержанием. </a:t>
            </a:r>
          </a:p>
          <a:p>
            <a:pPr eaLnBrk="1" hangingPunct="1">
              <a:defRPr/>
            </a:pPr>
            <a:r>
              <a:rPr lang="ru-RU" dirty="0" smtClean="0"/>
              <a:t>Составить общий план деятельности в начале работы.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2878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ТРЕВОЖНЫЕ, НЕУВЕРЕННЫЕ ДЕТИ</a:t>
            </a:r>
          </a:p>
          <a:p>
            <a:pPr eaLnBrk="1" hangingPunct="1">
              <a:defRPr/>
            </a:pPr>
            <a:r>
              <a:rPr lang="ru-RU" dirty="0" smtClean="0"/>
              <a:t>создание ситуации эмоционального комфорта на предэкзаменационном этапе. </a:t>
            </a:r>
          </a:p>
          <a:p>
            <a:pPr eaLnBrk="1" hangingPunct="1">
              <a:defRPr/>
            </a:pPr>
            <a:r>
              <a:rPr lang="ru-RU" dirty="0" smtClean="0"/>
              <a:t>Создание ситуации успеха, поощрение, поддержка. Поддерживающие высказывания: «Я уверен, что ты справишься».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2878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РАССЕЯННЫЕ, НЕВНИМАТЕЛЬНЫЕ ДЕТИ</a:t>
            </a:r>
          </a:p>
          <a:p>
            <a:pPr eaLnBrk="1" hangingPunct="1">
              <a:defRPr/>
            </a:pPr>
            <a:r>
              <a:rPr lang="ru-RU" dirty="0" smtClean="0"/>
              <a:t>Научить ребенка использовать для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деятельности различные опоры (часы, список дел, линейка и т.д.)</a:t>
            </a:r>
          </a:p>
          <a:p>
            <a:pPr eaLnBrk="1" hangingPunct="1">
              <a:defRPr/>
            </a:pPr>
            <a:r>
              <a:rPr lang="ru-RU" dirty="0" smtClean="0"/>
              <a:t>Бесполезно призывать таких детей «быть внимательнее», поскольку это им недоступно.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u="sng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ja-JP" sz="3200" b="1" smtClean="0"/>
              <a:t>Советы родителям: Как помочь детям подготовиться к ЕГЭ</a:t>
            </a:r>
            <a:r>
              <a:rPr lang="ru-RU" altLang="ja-JP" smtClean="0"/>
              <a:t> 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8270875" cy="421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ПЕРФЕКЦИОНИСТЫ И «ОТЛИЧНИКИ»</a:t>
            </a:r>
          </a:p>
          <a:p>
            <a:pPr eaLnBrk="1" hangingPunct="1">
              <a:defRPr/>
            </a:pPr>
            <a:r>
              <a:rPr lang="ru-RU" dirty="0" smtClean="0"/>
              <a:t>Скорректировать их ожидания и осознать разницу между «достаточным» и «превосходным». </a:t>
            </a:r>
          </a:p>
          <a:p>
            <a:pPr eaLnBrk="1" hangingPunct="1">
              <a:defRPr/>
            </a:pPr>
            <a:r>
              <a:rPr lang="ru-RU" dirty="0" smtClean="0"/>
              <a:t>Им необходимо понять, что иногда «лучшее – враг хорошего». </a:t>
            </a:r>
            <a:endParaRPr lang="ru-RU" alt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268</TotalTime>
  <Words>643</Words>
  <Application>Microsoft Office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Tahoma</vt:lpstr>
      <vt:lpstr>Arial</vt:lpstr>
      <vt:lpstr>Wingdings</vt:lpstr>
      <vt:lpstr>Calibri</vt:lpstr>
      <vt:lpstr>Палитра</vt:lpstr>
      <vt:lpstr>Роль семьи в психологической подготовке выпускников к ЕГЭ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 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ЕГЭ</dc:title>
  <dc:creator>2</dc:creator>
  <cp:lastModifiedBy>экзамен</cp:lastModifiedBy>
  <cp:revision>10</cp:revision>
  <cp:lastPrinted>2019-01-28T09:45:22Z</cp:lastPrinted>
  <dcterms:created xsi:type="dcterms:W3CDTF">2009-09-22T17:08:20Z</dcterms:created>
  <dcterms:modified xsi:type="dcterms:W3CDTF">2019-01-31T08:02:56Z</dcterms:modified>
</cp:coreProperties>
</file>